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71" roundtripDataSignature="AMtx7mgun9qmjown7zhAccvOdbmQ7jSUr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1D9C8E9-B65B-4262-9CB1-04BE612C260E}">
  <a:tblStyle styleId="{E1D9C8E9-B65B-4262-9CB1-04BE612C260E}"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9EFF7"/>
          </a:solidFill>
        </a:fill>
      </a:tcStyle>
    </a:wholeTbl>
    <a:band1H>
      <a:tcTxStyle/>
      <a:tcStyle>
        <a:fill>
          <a:solidFill>
            <a:srgbClr val="D0DEEF"/>
          </a:solidFill>
        </a:fill>
      </a:tcStyle>
    </a:band1H>
    <a:band2H>
      <a:tcTxStyle/>
    </a:band2H>
    <a:band1V>
      <a:tcTxStyle/>
      <a:tcStyle>
        <a:fill>
          <a:solidFill>
            <a:srgbClr val="D0DEEF"/>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1" Type="http://customschemas.google.com/relationships/presentationmetadata" Target="metadata"/><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b4d2910dd6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b4d2910dd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b4d2910dd6_1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b4d2910dd6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b4d2910dd6_1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b4d2910dd6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b4d2910dd6_1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b4d2910dd6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5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5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6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6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6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6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6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6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6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6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6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6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6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6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6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7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70"/>
          <p:cNvSpPr/>
          <p:nvPr>
            <p:ph idx="2" type="pic"/>
          </p:nvPr>
        </p:nvSpPr>
        <p:spPr>
          <a:xfrm>
            <a:off x="5183188" y="987425"/>
            <a:ext cx="6172200" cy="4873625"/>
          </a:xfrm>
          <a:prstGeom prst="rect">
            <a:avLst/>
          </a:prstGeom>
          <a:noFill/>
          <a:ln>
            <a:noFill/>
          </a:ln>
        </p:spPr>
      </p:sp>
      <p:sp>
        <p:nvSpPr>
          <p:cNvPr id="64" name="Google Shape;64;p7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7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7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7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6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2.jp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2.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9.jpg"/><Relationship Id="rId4" Type="http://schemas.openxmlformats.org/officeDocument/2006/relationships/image" Target="../media/image1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6.jp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0.jpg"/><Relationship Id="rId4" Type="http://schemas.openxmlformats.org/officeDocument/2006/relationships/image" Target="../media/image2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4.jpg"/><Relationship Id="rId4" Type="http://schemas.openxmlformats.org/officeDocument/2006/relationships/image" Target="../media/image23.jpg"/><Relationship Id="rId5" Type="http://schemas.openxmlformats.org/officeDocument/2006/relationships/image" Target="../media/image28.jpg"/><Relationship Id="rId6" Type="http://schemas.openxmlformats.org/officeDocument/2006/relationships/image" Target="../media/image1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0.jpg"/><Relationship Id="rId4" Type="http://schemas.openxmlformats.org/officeDocument/2006/relationships/image" Target="../media/image60.jpg"/><Relationship Id="rId5" Type="http://schemas.openxmlformats.org/officeDocument/2006/relationships/image" Target="../media/image27.jpg"/><Relationship Id="rId6" Type="http://schemas.openxmlformats.org/officeDocument/2006/relationships/image" Target="../media/image3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9.jpg"/><Relationship Id="rId4" Type="http://schemas.openxmlformats.org/officeDocument/2006/relationships/image" Target="../media/image2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5.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8.jpg"/><Relationship Id="rId4" Type="http://schemas.openxmlformats.org/officeDocument/2006/relationships/image" Target="../media/image36.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2.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5.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62.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7.jpg"/><Relationship Id="rId4" Type="http://schemas.openxmlformats.org/officeDocument/2006/relationships/image" Target="../media/image39.jpg"/><Relationship Id="rId5" Type="http://schemas.openxmlformats.org/officeDocument/2006/relationships/image" Target="../media/image43.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5.jpg"/><Relationship Id="rId4" Type="http://schemas.openxmlformats.org/officeDocument/2006/relationships/image" Target="../media/image47.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6.jpg"/><Relationship Id="rId4" Type="http://schemas.openxmlformats.org/officeDocument/2006/relationships/image" Target="../media/image42.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0.jpg"/><Relationship Id="rId4" Type="http://schemas.openxmlformats.org/officeDocument/2006/relationships/image" Target="../media/image3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9.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54.jpg"/><Relationship Id="rId4" Type="http://schemas.openxmlformats.org/officeDocument/2006/relationships/image" Target="../media/image63.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4.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8.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50.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58.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53.gi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51.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61.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55.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5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 name="Shape 83"/>
        <p:cNvGrpSpPr/>
        <p:nvPr/>
      </p:nvGrpSpPr>
      <p:grpSpPr>
        <a:xfrm>
          <a:off x="0" y="0"/>
          <a:ext cx="0" cy="0"/>
          <a:chOff x="0" y="0"/>
          <a:chExt cx="0" cy="0"/>
        </a:xfrm>
      </p:grpSpPr>
      <p:sp>
        <p:nvSpPr>
          <p:cNvPr id="84" name="Google Shape;84;p1"/>
          <p:cNvSpPr txBox="1"/>
          <p:nvPr>
            <p:ph type="ctrTitle"/>
          </p:nvPr>
        </p:nvSpPr>
        <p:spPr>
          <a:xfrm>
            <a:off x="2772012" y="3051005"/>
            <a:ext cx="7460343" cy="91927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2060"/>
              </a:buClr>
              <a:buSzPts val="6000"/>
              <a:buFont typeface="Calibri"/>
              <a:buNone/>
            </a:pPr>
            <a:r>
              <a:rPr lang="en-US">
                <a:solidFill>
                  <a:srgbClr val="002060"/>
                </a:solidFill>
              </a:rPr>
              <a:t>Dasar-dasar Fiber Optic</a:t>
            </a:r>
            <a:endParaRPr/>
          </a:p>
        </p:txBody>
      </p:sp>
      <p:sp>
        <p:nvSpPr>
          <p:cNvPr id="85" name="Google Shape;85;p1"/>
          <p:cNvSpPr txBox="1"/>
          <p:nvPr>
            <p:ph idx="1" type="subTitle"/>
          </p:nvPr>
        </p:nvSpPr>
        <p:spPr>
          <a:xfrm>
            <a:off x="2888343" y="3825141"/>
            <a:ext cx="8273143" cy="810305"/>
          </a:xfrm>
          <a:prstGeom prst="rect">
            <a:avLst/>
          </a:prstGeom>
          <a:noFill/>
          <a:ln>
            <a:noFill/>
          </a:ln>
        </p:spPr>
        <p:txBody>
          <a:bodyPr anchorCtr="0" anchor="t" bIns="45700" lIns="91425" spcFirstLastPara="1" rIns="91425" wrap="square" tIns="45700">
            <a:normAutofit fontScale="85000"/>
          </a:bodyPr>
          <a:lstStyle/>
          <a:p>
            <a:pPr indent="0" lvl="0" marL="0" rtl="0" algn="l">
              <a:lnSpc>
                <a:spcPct val="100000"/>
              </a:lnSpc>
              <a:spcBef>
                <a:spcPts val="0"/>
              </a:spcBef>
              <a:spcAft>
                <a:spcPts val="0"/>
              </a:spcAft>
              <a:buClr>
                <a:srgbClr val="C00000"/>
              </a:buClr>
              <a:buSzPct val="100000"/>
              <a:buNone/>
            </a:pPr>
            <a:r>
              <a:rPr b="1" lang="en-US">
                <a:solidFill>
                  <a:srgbClr val="C00000"/>
                </a:solidFill>
              </a:rPr>
              <a:t>Workshop Implementasi Teknologi Fiber Optic dan Simulator Jaringan</a:t>
            </a:r>
            <a:endParaRPr/>
          </a:p>
          <a:p>
            <a:pPr indent="0" lvl="0" marL="0" rtl="0" algn="l">
              <a:lnSpc>
                <a:spcPct val="100000"/>
              </a:lnSpc>
              <a:spcBef>
                <a:spcPts val="0"/>
              </a:spcBef>
              <a:spcAft>
                <a:spcPts val="0"/>
              </a:spcAft>
              <a:buClr>
                <a:srgbClr val="C00000"/>
              </a:buClr>
              <a:buSzPct val="100000"/>
              <a:buNone/>
            </a:pPr>
            <a:r>
              <a:rPr b="1" lang="en-US">
                <a:solidFill>
                  <a:srgbClr val="C00000"/>
                </a:solidFill>
              </a:rPr>
              <a:t>SMK Karya Nugraha boyolali</a:t>
            </a:r>
            <a:endParaRPr/>
          </a:p>
        </p:txBody>
      </p:sp>
      <p:pic>
        <p:nvPicPr>
          <p:cNvPr id="86" name="Google Shape;86;p1"/>
          <p:cNvPicPr preferRelativeResize="0"/>
          <p:nvPr/>
        </p:nvPicPr>
        <p:blipFill rotWithShape="1">
          <a:blip r:embed="rId4">
            <a:alphaModFix/>
          </a:blip>
          <a:srcRect b="0" l="0" r="0" t="0"/>
          <a:stretch/>
        </p:blipFill>
        <p:spPr>
          <a:xfrm>
            <a:off x="5950857" y="0"/>
            <a:ext cx="6241143" cy="351064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2"/>
          <p:cNvSpPr txBox="1"/>
          <p:nvPr/>
        </p:nvSpPr>
        <p:spPr>
          <a:xfrm>
            <a:off x="2301367" y="3051005"/>
            <a:ext cx="7460343" cy="919276"/>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2060"/>
              </a:buClr>
              <a:buSzPts val="4400"/>
              <a:buFont typeface="Calibri"/>
              <a:buNone/>
            </a:pPr>
            <a:r>
              <a:rPr b="0" i="0" lang="en-US" sz="4400" u="none" cap="none" strike="noStrike">
                <a:solidFill>
                  <a:srgbClr val="002060"/>
                </a:solidFill>
                <a:latin typeface="Calibri"/>
                <a:ea typeface="Calibri"/>
                <a:cs typeface="Calibri"/>
                <a:sym typeface="Calibri"/>
              </a:rPr>
              <a:t>Pengenalan Fiber Optic</a:t>
            </a:r>
            <a:endParaRPr/>
          </a:p>
        </p:txBody>
      </p:sp>
      <p:sp>
        <p:nvSpPr>
          <p:cNvPr id="92" name="Google Shape;92;p2"/>
          <p:cNvSpPr txBox="1"/>
          <p:nvPr/>
        </p:nvSpPr>
        <p:spPr>
          <a:xfrm>
            <a:off x="6747649" y="3970281"/>
            <a:ext cx="970963" cy="810305"/>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C00000"/>
              </a:buClr>
              <a:buSzPts val="2800"/>
              <a:buFont typeface="Arial"/>
              <a:buNone/>
            </a:pPr>
            <a:r>
              <a:rPr b="1" i="0" lang="en-US" sz="2800" u="none" cap="none" strike="noStrike">
                <a:solidFill>
                  <a:srgbClr val="C00000"/>
                </a:solidFill>
                <a:latin typeface="Calibri"/>
                <a:ea typeface="Calibri"/>
                <a:cs typeface="Calibri"/>
                <a:sym typeface="Calibri"/>
              </a:rPr>
              <a:t>Sesi I</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3"/>
          <p:cNvSpPr txBox="1"/>
          <p:nvPr>
            <p:ph type="title"/>
          </p:nvPr>
        </p:nvSpPr>
        <p:spPr>
          <a:xfrm>
            <a:off x="2957286" y="321582"/>
            <a:ext cx="51562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Review ...</a:t>
            </a:r>
            <a:endParaRPr/>
          </a:p>
        </p:txBody>
      </p:sp>
      <p:sp>
        <p:nvSpPr>
          <p:cNvPr id="98" name="Google Shape;98;p3"/>
          <p:cNvSpPr txBox="1"/>
          <p:nvPr>
            <p:ph idx="1" type="body"/>
          </p:nvPr>
        </p:nvSpPr>
        <p:spPr>
          <a:xfrm>
            <a:off x="0" y="1918158"/>
            <a:ext cx="3282462"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Fiber Optic</a:t>
            </a:r>
            <a:endParaRPr/>
          </a:p>
        </p:txBody>
      </p:sp>
      <p:sp>
        <p:nvSpPr>
          <p:cNvPr id="99" name="Google Shape;99;p3"/>
          <p:cNvSpPr txBox="1"/>
          <p:nvPr/>
        </p:nvSpPr>
        <p:spPr>
          <a:xfrm>
            <a:off x="286657" y="2458362"/>
            <a:ext cx="7696199" cy="4154980"/>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Media transmisi berupa sejenis kabel yang terbuat dari kaca atau plastic yang sangat halus dan lebih kecil dari sehelai rambut</a:t>
            </a:r>
            <a:endParaRPr b="0" i="0" sz="2200" u="none" cap="none" strike="noStrike">
              <a:solidFill>
                <a:schemeClr val="dk1"/>
              </a:solidFill>
              <a:latin typeface="Calibri"/>
              <a:ea typeface="Calibri"/>
              <a:cs typeface="Calibri"/>
              <a:sym typeface="Calibri"/>
            </a:endParaRPr>
          </a:p>
          <a:p>
            <a:pPr indent="-342900" lvl="0" marL="342900" marR="0" rtl="0" algn="just">
              <a:spcBef>
                <a:spcPts val="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Digunakan untuk mentransmisikan sinyal cahaya dari suatu tempat ke tempat lain. </a:t>
            </a:r>
            <a:endParaRPr b="0" i="0" sz="2200" u="none" cap="none" strike="noStrike">
              <a:solidFill>
                <a:schemeClr val="dk1"/>
              </a:solidFill>
              <a:latin typeface="Calibri"/>
              <a:ea typeface="Calibri"/>
              <a:cs typeface="Calibri"/>
              <a:sym typeface="Calibri"/>
            </a:endParaRPr>
          </a:p>
          <a:p>
            <a:pPr indent="-342900" lvl="0" marL="342900" marR="0" rtl="0" algn="just">
              <a:spcBef>
                <a:spcPts val="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Sumber cahaya adalah laser atau LED. Kabel ini </a:t>
            </a:r>
            <a:endParaRPr b="0" i="0" sz="2200" u="none" cap="none" strike="noStrike">
              <a:solidFill>
                <a:schemeClr val="dk1"/>
              </a:solidFill>
              <a:latin typeface="Calibri"/>
              <a:ea typeface="Calibri"/>
              <a:cs typeface="Calibri"/>
              <a:sym typeface="Calibri"/>
            </a:endParaRPr>
          </a:p>
          <a:p>
            <a:pPr indent="-342900" lvl="0" marL="342900" marR="0" rtl="0" algn="just">
              <a:spcBef>
                <a:spcPts val="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Berdiameter lebih kurang 120 micrometer</a:t>
            </a:r>
            <a:endParaRPr b="0" i="0" sz="2200" u="none" cap="none" strike="noStrike">
              <a:solidFill>
                <a:schemeClr val="dk1"/>
              </a:solidFill>
              <a:latin typeface="Calibri"/>
              <a:ea typeface="Calibri"/>
              <a:cs typeface="Calibri"/>
              <a:sym typeface="Calibri"/>
            </a:endParaRPr>
          </a:p>
          <a:p>
            <a:pPr indent="-342900" lvl="0" marL="342900" marR="0" rtl="0" algn="just">
              <a:spcBef>
                <a:spcPts val="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Cahaya yang ada di dalam serat optik tidak keluar karena indeks bias dari kaca lebih besar daripada indeks bias dari udara, karena laser mempunyai spektrum yang sangat sempit. Kecepatan transmisi serat optik sangat tinggi sehingga sangat bagus digunakan sebagai saluran komunikasi</a:t>
            </a:r>
            <a:endParaRPr b="0" i="0" sz="2200" u="none" cap="none" strike="noStrike">
              <a:solidFill>
                <a:schemeClr val="dk1"/>
              </a:solidFill>
              <a:latin typeface="Calibri"/>
              <a:ea typeface="Calibri"/>
              <a:cs typeface="Calibri"/>
              <a:sym typeface="Calibri"/>
            </a:endParaRPr>
          </a:p>
        </p:txBody>
      </p:sp>
      <p:pic>
        <p:nvPicPr>
          <p:cNvPr id="100" name="Google Shape;100;p3"/>
          <p:cNvPicPr preferRelativeResize="0"/>
          <p:nvPr/>
        </p:nvPicPr>
        <p:blipFill rotWithShape="1">
          <a:blip r:embed="rId3">
            <a:alphaModFix/>
          </a:blip>
          <a:srcRect b="0" l="0" r="0" t="0"/>
          <a:stretch/>
        </p:blipFill>
        <p:spPr>
          <a:xfrm>
            <a:off x="8269513" y="2458362"/>
            <a:ext cx="2765328" cy="33716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g3b4d2910dd6_1_0"/>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106" name="Google Shape;106;g3b4d2910dd6_1_0"/>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g3b4d2910dd6_1_5"/>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112" name="Google Shape;112;g3b4d2910dd6_1_5"/>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g3b4d2910dd6_1_10"/>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118" name="Google Shape;118;g3b4d2910dd6_1_10"/>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g3b4d2910dd6_1_15"/>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124" name="Google Shape;124;g3b4d2910dd6_1_15"/>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4"/>
          <p:cNvSpPr txBox="1"/>
          <p:nvPr>
            <p:ph type="title"/>
          </p:nvPr>
        </p:nvSpPr>
        <p:spPr>
          <a:xfrm>
            <a:off x="2957286" y="321582"/>
            <a:ext cx="51562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Review ...</a:t>
            </a:r>
            <a:endParaRPr/>
          </a:p>
        </p:txBody>
      </p:sp>
      <p:sp>
        <p:nvSpPr>
          <p:cNvPr id="130" name="Google Shape;130;p4"/>
          <p:cNvSpPr txBox="1"/>
          <p:nvPr>
            <p:ph idx="1" type="body"/>
          </p:nvPr>
        </p:nvSpPr>
        <p:spPr>
          <a:xfrm>
            <a:off x="0" y="1918158"/>
            <a:ext cx="2627086"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Kelebihan ... ?</a:t>
            </a:r>
            <a:endParaRPr/>
          </a:p>
        </p:txBody>
      </p:sp>
      <p:sp>
        <p:nvSpPr>
          <p:cNvPr id="131" name="Google Shape;131;p4"/>
          <p:cNvSpPr txBox="1"/>
          <p:nvPr/>
        </p:nvSpPr>
        <p:spPr>
          <a:xfrm>
            <a:off x="286657" y="2487390"/>
            <a:ext cx="9234714" cy="4154980"/>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Kecepatan laju data sangat tinggi bisa mencapai 1000 mbps.</a:t>
            </a:r>
            <a:endParaRPr/>
          </a:p>
          <a:p>
            <a:pPr indent="-342900" lvl="0" marL="342900" marR="0" rtl="0" algn="just">
              <a:spcBef>
                <a:spcPts val="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Mampu mengirimkan sinyal lebih jauh tanpa harus menggunakan alat penguat sinyal.</a:t>
            </a:r>
            <a:endParaRPr/>
          </a:p>
          <a:p>
            <a:pPr indent="-342900" lvl="0" marL="342900" marR="0" rtl="0" algn="just">
              <a:spcBef>
                <a:spcPts val="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Material kabel lebih awet dan tahan terhadap gangguan kondisi lingkungan seperti panas dan kelembaban udara. </a:t>
            </a:r>
            <a:endParaRPr/>
          </a:p>
          <a:p>
            <a:pPr indent="-342900" lvl="0" marL="342900" marR="0" rtl="0" algn="just">
              <a:spcBef>
                <a:spcPts val="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Kekebalan terhadap gangguan gelombang elektromagnetik dan radio, karena tidak membawa arus listrik sama sekali.</a:t>
            </a:r>
            <a:endParaRPr/>
          </a:p>
          <a:p>
            <a:pPr indent="-342900" lvl="0" marL="342900" marR="0" rtl="0" algn="just">
              <a:spcBef>
                <a:spcPts val="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Memiliki bandwidth yang cukup besar yaitu bisa mencapai 1 GB persecond. </a:t>
            </a:r>
            <a:endParaRPr/>
          </a:p>
          <a:p>
            <a:pPr indent="-342900" lvl="0" marL="342900" marR="0" rtl="0" algn="just">
              <a:spcBef>
                <a:spcPts val="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Tidak berkarat dan tidak mudah terbakar, karena materialnya merupakan serat kaca dan bukan termasuk konduktor. </a:t>
            </a:r>
            <a:endParaRPr/>
          </a:p>
          <a:p>
            <a:pPr indent="-342900" lvl="0" marL="342900" marR="0" rtl="0" algn="just">
              <a:spcBef>
                <a:spcPts val="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Proses instalasi lebih mudah karena lebih fleksibel dan ukurannya pun lebih kecil.</a:t>
            </a:r>
            <a:endParaRPr/>
          </a:p>
        </p:txBody>
      </p:sp>
    </p:spTree>
  </p:cSld>
  <p:clrMapOvr>
    <a:masterClrMapping/>
  </p:clrMapOvr>
  <p:transition spd="slow">
    <p:comb/>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5"/>
          <p:cNvSpPr txBox="1"/>
          <p:nvPr>
            <p:ph type="title"/>
          </p:nvPr>
        </p:nvSpPr>
        <p:spPr>
          <a:xfrm>
            <a:off x="2957286" y="321582"/>
            <a:ext cx="51562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Review ...</a:t>
            </a:r>
            <a:endParaRPr/>
          </a:p>
        </p:txBody>
      </p:sp>
      <p:sp>
        <p:nvSpPr>
          <p:cNvPr id="137" name="Google Shape;137;p5"/>
          <p:cNvSpPr txBox="1"/>
          <p:nvPr>
            <p:ph idx="1" type="body"/>
          </p:nvPr>
        </p:nvSpPr>
        <p:spPr>
          <a:xfrm>
            <a:off x="0" y="1918158"/>
            <a:ext cx="2627086"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Kekurangan ... ?</a:t>
            </a:r>
            <a:endParaRPr/>
          </a:p>
        </p:txBody>
      </p:sp>
      <p:sp>
        <p:nvSpPr>
          <p:cNvPr id="138" name="Google Shape;138;p5"/>
          <p:cNvSpPr txBox="1"/>
          <p:nvPr/>
        </p:nvSpPr>
        <p:spPr>
          <a:xfrm>
            <a:off x="286657" y="2487390"/>
            <a:ext cx="10134600" cy="4216535"/>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Proses instalasi cukup mahal dibandingkan instalasi jenis kabel yang lain, karena memerlukan alat khusus dan perangkat elektronik yang cukup mahal.</a:t>
            </a:r>
            <a:endParaRPr/>
          </a:p>
          <a:p>
            <a:pPr indent="-342900" lvl="0" marL="342900" marR="0" rtl="0" algn="just">
              <a:spcBef>
                <a:spcPts val="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Diperlukan teknisi khusus dalam menangani kerusakan karena harus mengerti menggunakan alat-alat khusus untuk fiber optik, dengan demikian diperlukan penambahan biaya.</a:t>
            </a:r>
            <a:endParaRPr/>
          </a:p>
          <a:p>
            <a:pPr indent="-342900" lvl="0" marL="342900" marR="0" rtl="0" algn="just">
              <a:spcBef>
                <a:spcPts val="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Kemungkinan masih adanya loss data ( </a:t>
            </a:r>
            <a:r>
              <a:rPr b="0" i="0" lang="en-US" sz="2400" u="none" cap="none" strike="noStrike">
                <a:solidFill>
                  <a:schemeClr val="dk1"/>
                </a:solidFill>
                <a:latin typeface="Calibri"/>
                <a:ea typeface="Calibri"/>
                <a:cs typeface="Calibri"/>
                <a:sym typeface="Calibri"/>
              </a:rPr>
              <a:t>penurunan dari daya cahaya dan juga penurunan bandwith dari sistem )</a:t>
            </a:r>
            <a:r>
              <a:rPr b="0" i="0" lang="en-US" sz="2200" u="none" cap="none" strike="noStrike">
                <a:solidFill>
                  <a:schemeClr val="dk1"/>
                </a:solidFill>
                <a:latin typeface="Calibri"/>
                <a:ea typeface="Calibri"/>
                <a:cs typeface="Calibri"/>
                <a:sym typeface="Calibri"/>
              </a:rPr>
              <a:t> pada jarak yang sangat jauh, sehingga diperlukan repeater ( penguat sinyal ) untuk mengurangi terjadinya loss.</a:t>
            </a:r>
            <a:endParaRPr/>
          </a:p>
          <a:p>
            <a:pPr indent="-342900" lvl="0" marL="342900" marR="0" rtl="0" algn="just">
              <a:spcBef>
                <a:spcPts val="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Instalasi dan Maintenance menggunakan tenaga yang ahli.</a:t>
            </a:r>
            <a:endParaRPr b="0" i="0" sz="2200" u="none" cap="none" strike="noStrike">
              <a:solidFill>
                <a:schemeClr val="dk1"/>
              </a:solidFill>
              <a:latin typeface="Calibri"/>
              <a:ea typeface="Calibri"/>
              <a:cs typeface="Calibri"/>
              <a:sym typeface="Calibri"/>
            </a:endParaRPr>
          </a:p>
          <a:p>
            <a:pPr indent="-342900" lvl="0" marL="342900" marR="0" rtl="0" algn="just">
              <a:spcBef>
                <a:spcPts val="0"/>
              </a:spcBef>
              <a:spcAft>
                <a:spcPts val="0"/>
              </a:spcAft>
              <a:buClr>
                <a:schemeClr val="dk1"/>
              </a:buClr>
              <a:buSzPts val="2200"/>
              <a:buFont typeface="Arial"/>
              <a:buChar char="•"/>
            </a:pPr>
            <a:r>
              <a:rPr b="0" i="0" lang="en-US" sz="2200" u="none" cap="none" strike="noStrike">
                <a:solidFill>
                  <a:schemeClr val="dk1"/>
                </a:solidFill>
                <a:latin typeface="Calibri"/>
                <a:ea typeface="Calibri"/>
                <a:cs typeface="Calibri"/>
                <a:sym typeface="Calibri"/>
              </a:rPr>
              <a:t>Kabel fiber optik menggunakan gelombang cahaya untuk mentransmisikan data, maka kabel jaringan jenis ini tidak dapat diinstal dalam jalur yang berbelok  secara  tajam  atau  menyudut.</a:t>
            </a:r>
            <a:endParaRPr b="0" i="0" sz="2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6"/>
          <p:cNvSpPr txBox="1"/>
          <p:nvPr>
            <p:ph type="title"/>
          </p:nvPr>
        </p:nvSpPr>
        <p:spPr>
          <a:xfrm>
            <a:off x="2957286" y="321582"/>
            <a:ext cx="773416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2800"/>
              <a:buFont typeface="Calibri"/>
              <a:buNone/>
            </a:pPr>
            <a:r>
              <a:rPr lang="en-US" sz="2800">
                <a:solidFill>
                  <a:srgbClr val="002060"/>
                </a:solidFill>
              </a:rPr>
              <a:t>Review Perbedaan kabel fiber optic vs Kabel UTP...</a:t>
            </a:r>
            <a:endParaRPr/>
          </a:p>
        </p:txBody>
      </p:sp>
      <p:pic>
        <p:nvPicPr>
          <p:cNvPr descr="Fiber Optik (Serat Optik): Pengertian, Fungsi, Cara Kerja, dan Komponen" id="144" name="Google Shape;144;p6"/>
          <p:cNvPicPr preferRelativeResize="0"/>
          <p:nvPr/>
        </p:nvPicPr>
        <p:blipFill rotWithShape="1">
          <a:blip r:embed="rId3">
            <a:alphaModFix/>
          </a:blip>
          <a:srcRect b="0" l="0" r="0" t="0"/>
          <a:stretch/>
        </p:blipFill>
        <p:spPr>
          <a:xfrm>
            <a:off x="964468" y="2499945"/>
            <a:ext cx="4985291" cy="2798885"/>
          </a:xfrm>
          <a:prstGeom prst="rect">
            <a:avLst/>
          </a:prstGeom>
          <a:noFill/>
          <a:ln>
            <a:noFill/>
          </a:ln>
        </p:spPr>
      </p:pic>
      <p:pic>
        <p:nvPicPr>
          <p:cNvPr descr="7 KATEGORI KABEL UTP - PT DIENG CYBER INDONESIA" id="145" name="Google Shape;145;p6"/>
          <p:cNvPicPr preferRelativeResize="0"/>
          <p:nvPr/>
        </p:nvPicPr>
        <p:blipFill rotWithShape="1">
          <a:blip r:embed="rId4">
            <a:alphaModFix/>
          </a:blip>
          <a:srcRect b="0" l="0" r="0" t="0"/>
          <a:stretch/>
        </p:blipFill>
        <p:spPr>
          <a:xfrm>
            <a:off x="7082935" y="2499945"/>
            <a:ext cx="4024923" cy="241495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7"/>
          <p:cNvSpPr txBox="1"/>
          <p:nvPr>
            <p:ph type="title"/>
          </p:nvPr>
        </p:nvSpPr>
        <p:spPr>
          <a:xfrm>
            <a:off x="2957286" y="321582"/>
            <a:ext cx="773416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2800"/>
              <a:buFont typeface="Calibri"/>
              <a:buNone/>
            </a:pPr>
            <a:r>
              <a:rPr lang="en-US" sz="2800">
                <a:solidFill>
                  <a:srgbClr val="002060"/>
                </a:solidFill>
              </a:rPr>
              <a:t>Review Perbedaan kabel fiber optic vs Kabel UTP...</a:t>
            </a:r>
            <a:endParaRPr/>
          </a:p>
        </p:txBody>
      </p:sp>
      <p:sp>
        <p:nvSpPr>
          <p:cNvPr id="151" name="Google Shape;151;p7"/>
          <p:cNvSpPr txBox="1"/>
          <p:nvPr>
            <p:ph idx="1" type="body"/>
          </p:nvPr>
        </p:nvSpPr>
        <p:spPr>
          <a:xfrm>
            <a:off x="0" y="1406982"/>
            <a:ext cx="3235569"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00"/>
              </a:buClr>
              <a:buSzPts val="2800"/>
              <a:buNone/>
            </a:pPr>
            <a:r>
              <a:rPr lang="en-US">
                <a:solidFill>
                  <a:srgbClr val="FFFF00"/>
                </a:solidFill>
              </a:rPr>
              <a:t>Media transmisi</a:t>
            </a:r>
            <a:endParaRPr>
              <a:solidFill>
                <a:srgbClr val="FFFF00"/>
              </a:solidFill>
            </a:endParaRPr>
          </a:p>
        </p:txBody>
      </p:sp>
      <p:sp>
        <p:nvSpPr>
          <p:cNvPr id="152" name="Google Shape;152;p7"/>
          <p:cNvSpPr txBox="1"/>
          <p:nvPr/>
        </p:nvSpPr>
        <p:spPr>
          <a:xfrm>
            <a:off x="-1" y="2041913"/>
            <a:ext cx="11898923" cy="48936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400" u="none" cap="none" strike="noStrike">
                <a:solidFill>
                  <a:srgbClr val="C00000"/>
                </a:solidFill>
                <a:latin typeface="Times New Roman"/>
                <a:ea typeface="Times New Roman"/>
                <a:cs typeface="Times New Roman"/>
                <a:sym typeface="Times New Roman"/>
              </a:rPr>
              <a:t>Kabel UTP: </a:t>
            </a:r>
            <a:endParaRPr/>
          </a:p>
          <a:p>
            <a:pPr indent="0" lvl="0" marL="0" marR="0" rtl="0" algn="l">
              <a:spcBef>
                <a:spcPts val="0"/>
              </a:spcBef>
              <a:spcAft>
                <a:spcPts val="0"/>
              </a:spcAft>
              <a:buNone/>
            </a:pPr>
            <a:r>
              <a:rPr lang="en-US" sz="2400">
                <a:solidFill>
                  <a:schemeClr val="dk1"/>
                </a:solidFill>
                <a:latin typeface="Times New Roman"/>
                <a:ea typeface="Times New Roman"/>
                <a:cs typeface="Times New Roman"/>
                <a:sym typeface="Times New Roman"/>
              </a:rPr>
              <a:t>Kabel UTP menggunakan kawat tembaga berkepala banyak yang dililitkan bersama secara berpasangan. Pasangan kawat ini mengirimkan data dengan cara mengubah sinyal listrik melalui kawat tembaga. Kabel UTP sangat umum digunakan dalam jaringan LAN (Local Area Network) dan digunakan untuk menghubungkan komputer, printer, switch, dan perangkat jaringan lainnya.</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en-US" sz="2400">
                <a:solidFill>
                  <a:srgbClr val="C00000"/>
                </a:solidFill>
                <a:latin typeface="Times New Roman"/>
                <a:ea typeface="Times New Roman"/>
                <a:cs typeface="Times New Roman"/>
                <a:sym typeface="Times New Roman"/>
              </a:rPr>
              <a:t>Kabel Serat Optik: </a:t>
            </a:r>
            <a:endParaRPr/>
          </a:p>
          <a:p>
            <a:pPr indent="0" lvl="0" marL="0" marR="0" rtl="0" algn="l">
              <a:spcBef>
                <a:spcPts val="0"/>
              </a:spcBef>
              <a:spcAft>
                <a:spcPts val="0"/>
              </a:spcAft>
              <a:buNone/>
            </a:pPr>
            <a:r>
              <a:rPr lang="en-US" sz="2400">
                <a:solidFill>
                  <a:schemeClr val="dk1"/>
                </a:solidFill>
                <a:latin typeface="Times New Roman"/>
                <a:ea typeface="Times New Roman"/>
                <a:cs typeface="Times New Roman"/>
                <a:sym typeface="Times New Roman"/>
              </a:rPr>
              <a:t>Kabel serat optik menggunakan serat optik tipis yang terbuat dari kaca atau plastik yang sangat murni. Data dikirimkan dalam bentuk cahaya yang dipancarkan melalui serat optik. Kabel serat optik digunakan untuk mentransmisikan data dalam jarak jauh dan kecepatan tinggi, serta biasanya digunakan dalam infrastruktur jaringan WAN (Wide Area Network) dan backbone jaringan.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8"/>
          <p:cNvSpPr txBox="1"/>
          <p:nvPr>
            <p:ph type="title"/>
          </p:nvPr>
        </p:nvSpPr>
        <p:spPr>
          <a:xfrm>
            <a:off x="2957286" y="321582"/>
            <a:ext cx="773416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2800"/>
              <a:buFont typeface="Calibri"/>
              <a:buNone/>
            </a:pPr>
            <a:r>
              <a:rPr lang="en-US" sz="2800">
                <a:solidFill>
                  <a:srgbClr val="002060"/>
                </a:solidFill>
              </a:rPr>
              <a:t>Review Perbedaan kabel fiber optic vs Kabel UTP...</a:t>
            </a:r>
            <a:endParaRPr/>
          </a:p>
        </p:txBody>
      </p:sp>
      <p:sp>
        <p:nvSpPr>
          <p:cNvPr id="158" name="Google Shape;158;p8"/>
          <p:cNvSpPr txBox="1"/>
          <p:nvPr>
            <p:ph idx="1" type="body"/>
          </p:nvPr>
        </p:nvSpPr>
        <p:spPr>
          <a:xfrm>
            <a:off x="0" y="1406982"/>
            <a:ext cx="3235569"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00"/>
              </a:buClr>
              <a:buSzPts val="2800"/>
              <a:buNone/>
            </a:pPr>
            <a:r>
              <a:rPr lang="en-US">
                <a:solidFill>
                  <a:srgbClr val="FFFF00"/>
                </a:solidFill>
              </a:rPr>
              <a:t>Kecepatan</a:t>
            </a:r>
            <a:endParaRPr>
              <a:solidFill>
                <a:srgbClr val="FFFF00"/>
              </a:solidFill>
            </a:endParaRPr>
          </a:p>
        </p:txBody>
      </p:sp>
      <p:sp>
        <p:nvSpPr>
          <p:cNvPr id="159" name="Google Shape;159;p8"/>
          <p:cNvSpPr txBox="1"/>
          <p:nvPr/>
        </p:nvSpPr>
        <p:spPr>
          <a:xfrm>
            <a:off x="-1" y="2041913"/>
            <a:ext cx="11898923" cy="304698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C00000"/>
                </a:solidFill>
                <a:latin typeface="Times New Roman"/>
                <a:ea typeface="Times New Roman"/>
                <a:cs typeface="Times New Roman"/>
                <a:sym typeface="Times New Roman"/>
              </a:rPr>
              <a:t>Kabel UTP: </a:t>
            </a:r>
            <a:endParaRPr/>
          </a:p>
          <a:p>
            <a:pPr indent="0" lvl="0" marL="0" marR="0" rtl="0" algn="l">
              <a:spcBef>
                <a:spcPts val="0"/>
              </a:spcBef>
              <a:spcAft>
                <a:spcPts val="0"/>
              </a:spcAft>
              <a:buNone/>
            </a:pPr>
            <a:r>
              <a:rPr lang="en-US" sz="2400">
                <a:solidFill>
                  <a:schemeClr val="dk1"/>
                </a:solidFill>
                <a:latin typeface="Times New Roman"/>
                <a:ea typeface="Times New Roman"/>
                <a:cs typeface="Times New Roman"/>
                <a:sym typeface="Times New Roman"/>
              </a:rPr>
              <a:t>Kabel UTP dapat mengatasi berbagai kecepatan, mulai dari 10 Mbps hingga 10 Gbps (Gigabit per detik), tergantung pada jenis dan standar kabelnya.</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en-US" sz="2400">
                <a:solidFill>
                  <a:srgbClr val="C00000"/>
                </a:solidFill>
                <a:latin typeface="Times New Roman"/>
                <a:ea typeface="Times New Roman"/>
                <a:cs typeface="Times New Roman"/>
                <a:sym typeface="Times New Roman"/>
              </a:rPr>
              <a:t>Kabel Serat Optik</a:t>
            </a:r>
            <a:r>
              <a:rPr lang="en-US" sz="2400">
                <a:solidFill>
                  <a:schemeClr val="dk1"/>
                </a:solidFill>
                <a:latin typeface="Times New Roman"/>
                <a:ea typeface="Times New Roman"/>
                <a:cs typeface="Times New Roman"/>
                <a:sym typeface="Times New Roman"/>
              </a:rPr>
              <a:t>:</a:t>
            </a:r>
            <a:endParaRPr/>
          </a:p>
          <a:p>
            <a:pPr indent="0" lvl="0" marL="0" marR="0" rtl="0" algn="l">
              <a:spcBef>
                <a:spcPts val="0"/>
              </a:spcBef>
              <a:spcAft>
                <a:spcPts val="0"/>
              </a:spcAft>
              <a:buNone/>
            </a:pPr>
            <a:r>
              <a:rPr lang="en-US" sz="2400">
                <a:solidFill>
                  <a:schemeClr val="dk1"/>
                </a:solidFill>
                <a:latin typeface="Times New Roman"/>
                <a:ea typeface="Times New Roman"/>
                <a:cs typeface="Times New Roman"/>
                <a:sym typeface="Times New Roman"/>
              </a:rPr>
              <a:t> Kabel serat optik mampu mengatasi kecepatan yang jauh lebih tinggi daripada kabel UTP. Mereka dapat mendukung kecepatan mulai dari 10 Gbps hingga beberapa terabits per detik (Tbps), tergantung pada jenis dan mode serat optik yang digunakan.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9"/>
          <p:cNvSpPr txBox="1"/>
          <p:nvPr>
            <p:ph type="title"/>
          </p:nvPr>
        </p:nvSpPr>
        <p:spPr>
          <a:xfrm>
            <a:off x="2957286" y="321582"/>
            <a:ext cx="773416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2800"/>
              <a:buFont typeface="Calibri"/>
              <a:buNone/>
            </a:pPr>
            <a:r>
              <a:rPr lang="en-US" sz="2800">
                <a:solidFill>
                  <a:srgbClr val="002060"/>
                </a:solidFill>
              </a:rPr>
              <a:t>Review Perbedaan kabel fiber optic vs Kabel UTP...</a:t>
            </a:r>
            <a:endParaRPr/>
          </a:p>
        </p:txBody>
      </p:sp>
      <p:sp>
        <p:nvSpPr>
          <p:cNvPr id="165" name="Google Shape;165;p9"/>
          <p:cNvSpPr txBox="1"/>
          <p:nvPr>
            <p:ph idx="1" type="body"/>
          </p:nvPr>
        </p:nvSpPr>
        <p:spPr>
          <a:xfrm>
            <a:off x="0" y="1406982"/>
            <a:ext cx="3235569"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00"/>
              </a:buClr>
              <a:buSzPts val="2800"/>
              <a:buNone/>
            </a:pPr>
            <a:r>
              <a:rPr lang="en-US">
                <a:solidFill>
                  <a:srgbClr val="FFFF00"/>
                </a:solidFill>
              </a:rPr>
              <a:t>Jarak</a:t>
            </a:r>
            <a:endParaRPr>
              <a:solidFill>
                <a:srgbClr val="FFFF00"/>
              </a:solidFill>
            </a:endParaRPr>
          </a:p>
        </p:txBody>
      </p:sp>
      <p:sp>
        <p:nvSpPr>
          <p:cNvPr id="166" name="Google Shape;166;p9"/>
          <p:cNvSpPr txBox="1"/>
          <p:nvPr/>
        </p:nvSpPr>
        <p:spPr>
          <a:xfrm>
            <a:off x="-1" y="2041913"/>
            <a:ext cx="11898923" cy="2677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C00000"/>
                </a:solidFill>
                <a:latin typeface="Times New Roman"/>
                <a:ea typeface="Times New Roman"/>
                <a:cs typeface="Times New Roman"/>
                <a:sym typeface="Times New Roman"/>
              </a:rPr>
              <a:t>Kabel UTP: </a:t>
            </a:r>
            <a:endParaRPr/>
          </a:p>
          <a:p>
            <a:pPr indent="0" lvl="0" marL="0" marR="0" rtl="0" algn="l">
              <a:spcBef>
                <a:spcPts val="0"/>
              </a:spcBef>
              <a:spcAft>
                <a:spcPts val="0"/>
              </a:spcAft>
              <a:buNone/>
            </a:pPr>
            <a:r>
              <a:rPr lang="en-US" sz="2400">
                <a:solidFill>
                  <a:schemeClr val="dk1"/>
                </a:solidFill>
                <a:latin typeface="Times New Roman"/>
                <a:ea typeface="Times New Roman"/>
                <a:cs typeface="Times New Roman"/>
                <a:sym typeface="Times New Roman"/>
              </a:rPr>
              <a:t>Kabel UTP biasanya digunakan dalam jarak yang lebih pendek, biasanya hingga 100 meter dalam jaringan LAN.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en-US" sz="2400">
                <a:solidFill>
                  <a:srgbClr val="C00000"/>
                </a:solidFill>
                <a:latin typeface="Times New Roman"/>
                <a:ea typeface="Times New Roman"/>
                <a:cs typeface="Times New Roman"/>
                <a:sym typeface="Times New Roman"/>
              </a:rPr>
              <a:t>Kabel Serat Optik: </a:t>
            </a:r>
            <a:endParaRPr/>
          </a:p>
          <a:p>
            <a:pPr indent="0" lvl="0" marL="0" marR="0" rtl="0" algn="l">
              <a:spcBef>
                <a:spcPts val="0"/>
              </a:spcBef>
              <a:spcAft>
                <a:spcPts val="0"/>
              </a:spcAft>
              <a:buNone/>
            </a:pPr>
            <a:r>
              <a:rPr lang="en-US" sz="2400">
                <a:solidFill>
                  <a:schemeClr val="dk1"/>
                </a:solidFill>
                <a:latin typeface="Times New Roman"/>
                <a:ea typeface="Times New Roman"/>
                <a:cs typeface="Times New Roman"/>
                <a:sym typeface="Times New Roman"/>
              </a:rPr>
              <a:t>Kabel serat optik dapat digunakan untuk jarak yang jauh lebih panjang, mulai dari beberapa kilometer hingga ratusan kilometer, tergantung pada jenis dan mode serat optiknya.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0"/>
          <p:cNvSpPr txBox="1"/>
          <p:nvPr>
            <p:ph type="title"/>
          </p:nvPr>
        </p:nvSpPr>
        <p:spPr>
          <a:xfrm>
            <a:off x="2957286" y="321582"/>
            <a:ext cx="773416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2800"/>
              <a:buFont typeface="Calibri"/>
              <a:buNone/>
            </a:pPr>
            <a:r>
              <a:rPr lang="en-US" sz="2800">
                <a:solidFill>
                  <a:srgbClr val="002060"/>
                </a:solidFill>
              </a:rPr>
              <a:t>Review Perbedaan kabel fiber optic vs Kabel UTP...</a:t>
            </a:r>
            <a:endParaRPr/>
          </a:p>
        </p:txBody>
      </p:sp>
      <p:sp>
        <p:nvSpPr>
          <p:cNvPr id="172" name="Google Shape;172;p10"/>
          <p:cNvSpPr txBox="1"/>
          <p:nvPr>
            <p:ph idx="1" type="body"/>
          </p:nvPr>
        </p:nvSpPr>
        <p:spPr>
          <a:xfrm>
            <a:off x="0" y="1406982"/>
            <a:ext cx="3235569"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00"/>
              </a:buClr>
              <a:buSzPts val="2800"/>
              <a:buNone/>
            </a:pPr>
            <a:r>
              <a:rPr lang="en-US">
                <a:solidFill>
                  <a:srgbClr val="FFFF00"/>
                </a:solidFill>
              </a:rPr>
              <a:t>Ukuran dan Berat</a:t>
            </a:r>
            <a:endParaRPr>
              <a:solidFill>
                <a:srgbClr val="FFFF00"/>
              </a:solidFill>
            </a:endParaRPr>
          </a:p>
        </p:txBody>
      </p:sp>
      <p:sp>
        <p:nvSpPr>
          <p:cNvPr id="173" name="Google Shape;173;p10"/>
          <p:cNvSpPr txBox="1"/>
          <p:nvPr/>
        </p:nvSpPr>
        <p:spPr>
          <a:xfrm>
            <a:off x="-1" y="2041913"/>
            <a:ext cx="11898923" cy="19389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C00000"/>
                </a:solidFill>
                <a:latin typeface="Times New Roman"/>
                <a:ea typeface="Times New Roman"/>
                <a:cs typeface="Times New Roman"/>
                <a:sym typeface="Times New Roman"/>
              </a:rPr>
              <a:t>Kabel UTP:</a:t>
            </a:r>
            <a:endParaRPr/>
          </a:p>
          <a:p>
            <a:pPr indent="0" lvl="0" marL="0" marR="0" rtl="0" algn="l">
              <a:spcBef>
                <a:spcPts val="0"/>
              </a:spcBef>
              <a:spcAft>
                <a:spcPts val="0"/>
              </a:spcAft>
              <a:buNone/>
            </a:pPr>
            <a:r>
              <a:rPr lang="en-US" sz="2400">
                <a:solidFill>
                  <a:schemeClr val="dk1"/>
                </a:solidFill>
                <a:latin typeface="Times New Roman"/>
                <a:ea typeface="Times New Roman"/>
                <a:cs typeface="Times New Roman"/>
                <a:sym typeface="Times New Roman"/>
              </a:rPr>
              <a:t> Kabel UTP biasanya lebih tebal dan berat daripada kabel serat optik dengan kapasitas serupa.</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en-US" sz="2400">
                <a:solidFill>
                  <a:srgbClr val="C00000"/>
                </a:solidFill>
                <a:latin typeface="Times New Roman"/>
                <a:ea typeface="Times New Roman"/>
                <a:cs typeface="Times New Roman"/>
                <a:sym typeface="Times New Roman"/>
              </a:rPr>
              <a:t>Kabel Serat Optik: </a:t>
            </a:r>
            <a:endParaRPr/>
          </a:p>
          <a:p>
            <a:pPr indent="0" lvl="0" marL="0" marR="0" rtl="0" algn="l">
              <a:spcBef>
                <a:spcPts val="0"/>
              </a:spcBef>
              <a:spcAft>
                <a:spcPts val="0"/>
              </a:spcAft>
              <a:buNone/>
            </a:pPr>
            <a:r>
              <a:rPr lang="en-US" sz="2400">
                <a:solidFill>
                  <a:schemeClr val="dk1"/>
                </a:solidFill>
                <a:latin typeface="Times New Roman"/>
                <a:ea typeface="Times New Roman"/>
                <a:cs typeface="Times New Roman"/>
                <a:sym typeface="Times New Roman"/>
              </a:rPr>
              <a:t>Kabel serat optik lebih tipis dan ringan daripada kabel UTP dengan kapasitas serupa.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1"/>
          <p:cNvSpPr txBox="1"/>
          <p:nvPr>
            <p:ph type="title"/>
          </p:nvPr>
        </p:nvSpPr>
        <p:spPr>
          <a:xfrm>
            <a:off x="2957286" y="321582"/>
            <a:ext cx="773416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2800"/>
              <a:buFont typeface="Calibri"/>
              <a:buNone/>
            </a:pPr>
            <a:r>
              <a:rPr lang="en-US" sz="2800">
                <a:solidFill>
                  <a:srgbClr val="002060"/>
                </a:solidFill>
              </a:rPr>
              <a:t>Review Perbedaan kabel fiber optic vs Kabel UTP...</a:t>
            </a:r>
            <a:endParaRPr/>
          </a:p>
        </p:txBody>
      </p:sp>
      <p:sp>
        <p:nvSpPr>
          <p:cNvPr id="179" name="Google Shape;179;p11"/>
          <p:cNvSpPr txBox="1"/>
          <p:nvPr>
            <p:ph idx="1" type="body"/>
          </p:nvPr>
        </p:nvSpPr>
        <p:spPr>
          <a:xfrm>
            <a:off x="0" y="1406982"/>
            <a:ext cx="3235569"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00"/>
              </a:buClr>
              <a:buSzPts val="2800"/>
              <a:buNone/>
            </a:pPr>
            <a:r>
              <a:rPr lang="en-US">
                <a:solidFill>
                  <a:srgbClr val="FFFF00"/>
                </a:solidFill>
              </a:rPr>
              <a:t>Biaya</a:t>
            </a:r>
            <a:endParaRPr>
              <a:solidFill>
                <a:srgbClr val="FFFF00"/>
              </a:solidFill>
            </a:endParaRPr>
          </a:p>
        </p:txBody>
      </p:sp>
      <p:sp>
        <p:nvSpPr>
          <p:cNvPr id="180" name="Google Shape;180;p11"/>
          <p:cNvSpPr txBox="1"/>
          <p:nvPr/>
        </p:nvSpPr>
        <p:spPr>
          <a:xfrm>
            <a:off x="-1" y="2041913"/>
            <a:ext cx="11898923" cy="2677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C00000"/>
                </a:solidFill>
                <a:latin typeface="Times New Roman"/>
                <a:ea typeface="Times New Roman"/>
                <a:cs typeface="Times New Roman"/>
                <a:sym typeface="Times New Roman"/>
              </a:rPr>
              <a:t>Kabel UTP: </a:t>
            </a:r>
            <a:endParaRPr/>
          </a:p>
          <a:p>
            <a:pPr indent="0" lvl="0" marL="0" marR="0" rtl="0" algn="l">
              <a:spcBef>
                <a:spcPts val="0"/>
              </a:spcBef>
              <a:spcAft>
                <a:spcPts val="0"/>
              </a:spcAft>
              <a:buNone/>
            </a:pPr>
            <a:r>
              <a:rPr lang="en-US" sz="2400">
                <a:solidFill>
                  <a:schemeClr val="dk1"/>
                </a:solidFill>
                <a:latin typeface="Times New Roman"/>
                <a:ea typeface="Times New Roman"/>
                <a:cs typeface="Times New Roman"/>
                <a:sym typeface="Times New Roman"/>
              </a:rPr>
              <a:t>Kabel UTP umumnya lebih terjangkau dari segi biaya per meter daripada kabel serat optik.</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en-US" sz="2400">
                <a:solidFill>
                  <a:srgbClr val="C00000"/>
                </a:solidFill>
                <a:latin typeface="Times New Roman"/>
                <a:ea typeface="Times New Roman"/>
                <a:cs typeface="Times New Roman"/>
                <a:sym typeface="Times New Roman"/>
              </a:rPr>
              <a:t>Kabel Serat Optik: </a:t>
            </a:r>
            <a:endParaRPr/>
          </a:p>
          <a:p>
            <a:pPr indent="0" lvl="0" marL="0" marR="0" rtl="0" algn="l">
              <a:spcBef>
                <a:spcPts val="0"/>
              </a:spcBef>
              <a:spcAft>
                <a:spcPts val="0"/>
              </a:spcAft>
              <a:buNone/>
            </a:pPr>
            <a:r>
              <a:rPr lang="en-US" sz="2400">
                <a:solidFill>
                  <a:schemeClr val="dk1"/>
                </a:solidFill>
                <a:latin typeface="Times New Roman"/>
                <a:ea typeface="Times New Roman"/>
                <a:cs typeface="Times New Roman"/>
                <a:sym typeface="Times New Roman"/>
              </a:rPr>
              <a:t>Kabel serat optik lebih mahal daripada kabel UTP dalam hal biaya per meter. Namun, biayanya bisa sebanding atau bahkan lebih efisien jika mempertimbangkan jarak transmisi dan kecepatan data yang diperoleh.</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2"/>
          <p:cNvSpPr txBox="1"/>
          <p:nvPr>
            <p:ph type="title"/>
          </p:nvPr>
        </p:nvSpPr>
        <p:spPr>
          <a:xfrm>
            <a:off x="2957285" y="321582"/>
            <a:ext cx="631734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Prinsip dasar Fiber Optic ...</a:t>
            </a:r>
            <a:endParaRPr/>
          </a:p>
        </p:txBody>
      </p:sp>
      <p:sp>
        <p:nvSpPr>
          <p:cNvPr id="186" name="Google Shape;186;p12"/>
          <p:cNvSpPr txBox="1"/>
          <p:nvPr/>
        </p:nvSpPr>
        <p:spPr>
          <a:xfrm>
            <a:off x="286657" y="1626782"/>
            <a:ext cx="6383084" cy="4493534"/>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Bekerja dengan memanfaatkan sifat cahaya yang unik</a:t>
            </a:r>
            <a:endParaRPr/>
          </a:p>
          <a:p>
            <a:pPr indent="-342900" lvl="0" marL="342900" marR="0" rtl="0" algn="just">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Mempunyai kecepatan sangat tinggi dan dapat dibelokkan yang disebut refleksi internal total. </a:t>
            </a:r>
            <a:endParaRPr/>
          </a:p>
          <a:p>
            <a:pPr indent="-342900" lvl="0" marL="342900" marR="0" rtl="0" algn="just">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Refleksi internal total merupakan fenomena optik yang terjadi jika cahaya mengenai perbatasan antara dua medium dengan sudut lebih besar dari sudut kritis yang diukur secara normal terhadap permukaan. </a:t>
            </a:r>
            <a:endParaRPr/>
          </a:p>
          <a:p>
            <a:pPr indent="-342900" lvl="0" marL="342900" marR="0" rtl="0" algn="just">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Fenomena ini hanya dapat terjadi jika cahaya merambat dari medium dengan indeks bias yang lebih besar menuju medium dengan indeks bias yang lebih kecil</a:t>
            </a:r>
            <a:endParaRPr/>
          </a:p>
        </p:txBody>
      </p:sp>
      <p:pic>
        <p:nvPicPr>
          <p:cNvPr id="187" name="Google Shape;187;p12"/>
          <p:cNvPicPr preferRelativeResize="0"/>
          <p:nvPr/>
        </p:nvPicPr>
        <p:blipFill rotWithShape="1">
          <a:blip r:embed="rId3">
            <a:alphaModFix/>
          </a:blip>
          <a:srcRect b="0" l="0" r="0" t="0"/>
          <a:stretch/>
        </p:blipFill>
        <p:spPr>
          <a:xfrm>
            <a:off x="6946890" y="1647145"/>
            <a:ext cx="4655476" cy="327047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3"/>
          <p:cNvSpPr txBox="1"/>
          <p:nvPr>
            <p:ph type="title"/>
          </p:nvPr>
        </p:nvSpPr>
        <p:spPr>
          <a:xfrm>
            <a:off x="2957285" y="321582"/>
            <a:ext cx="631734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Prinsip dasar Fiber Optic ...</a:t>
            </a:r>
            <a:endParaRPr/>
          </a:p>
        </p:txBody>
      </p:sp>
      <p:sp>
        <p:nvSpPr>
          <p:cNvPr id="193" name="Google Shape;193;p13"/>
          <p:cNvSpPr txBox="1"/>
          <p:nvPr/>
        </p:nvSpPr>
        <p:spPr>
          <a:xfrm>
            <a:off x="421128" y="1843413"/>
            <a:ext cx="4621520" cy="381642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200">
                <a:solidFill>
                  <a:schemeClr val="dk1"/>
                </a:solidFill>
                <a:latin typeface="Calibri"/>
                <a:ea typeface="Calibri"/>
                <a:cs typeface="Calibri"/>
                <a:sym typeface="Calibri"/>
              </a:rPr>
              <a:t>Dalam sistem komunikasi serat optik, informasi diubah menjadi sinyal optik (cahaya) dengan menggunakan sumber cahaya LED atau Diode Laser dengan dasar hukum pemantulan sempurna, sinyal optik yang berisi informasi dilewatkan sepanjang serat sampai pada penerima, selanjutnya detektor optik akan mengubah sinyal optik tersebut menjadi sinyal listrik kembali</a:t>
            </a:r>
            <a:endParaRPr/>
          </a:p>
        </p:txBody>
      </p:sp>
      <p:pic>
        <p:nvPicPr>
          <p:cNvPr id="194" name="Google Shape;194;p13"/>
          <p:cNvPicPr preferRelativeResize="0"/>
          <p:nvPr/>
        </p:nvPicPr>
        <p:blipFill rotWithShape="1">
          <a:blip r:embed="rId3">
            <a:alphaModFix/>
          </a:blip>
          <a:srcRect b="27171" l="3588" r="4434" t="12453"/>
          <a:stretch/>
        </p:blipFill>
        <p:spPr>
          <a:xfrm>
            <a:off x="5365376" y="2339789"/>
            <a:ext cx="6414247" cy="206780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4"/>
          <p:cNvSpPr txBox="1"/>
          <p:nvPr>
            <p:ph type="title"/>
          </p:nvPr>
        </p:nvSpPr>
        <p:spPr>
          <a:xfrm>
            <a:off x="2957285" y="321582"/>
            <a:ext cx="631734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Prinsip dasar Fiber Optic ...</a:t>
            </a:r>
            <a:endParaRPr/>
          </a:p>
        </p:txBody>
      </p:sp>
      <p:sp>
        <p:nvSpPr>
          <p:cNvPr id="200" name="Google Shape;200;p14"/>
          <p:cNvSpPr txBox="1"/>
          <p:nvPr/>
        </p:nvSpPr>
        <p:spPr>
          <a:xfrm>
            <a:off x="276846" y="1647145"/>
            <a:ext cx="5724179" cy="4832088"/>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Driver berfungsi mengubah sinyal elektrik menjadi sinyal optik.</a:t>
            </a:r>
            <a:endParaRPr/>
          </a:p>
          <a:p>
            <a:pPr indent="-342900" lvl="0" marL="342900" marR="0" rtl="0" algn="l">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Sumber Optik (Cahaya) dapat  menggunakan LED atau LASER. </a:t>
            </a:r>
            <a:endParaRPr/>
          </a:p>
          <a:p>
            <a:pPr indent="-342900" lvl="0" marL="342900" marR="0" rtl="0" algn="l">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LED merupakan perangkat yang memancarkan cahaya dengan arah menyebar, digunakan untuk serat optik multimode step indeks. </a:t>
            </a:r>
            <a:endParaRPr/>
          </a:p>
          <a:p>
            <a:pPr indent="-342900" lvl="0" marL="342900" marR="0" rtl="0" algn="l">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LASER dapat memancarkan cahaya dengan daya 10-100 kali lebih besar dibandingkan dengan LED, digunakan untuk serat optik singlemode step indeks. </a:t>
            </a:r>
            <a:endParaRPr/>
          </a:p>
          <a:p>
            <a:pPr indent="-342900" lvl="0" marL="342900" marR="0" rtl="0" algn="l">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Detektor Optik berfungsi untuk mengubah kembali sinyal optik menjadi sinyal elektrik. </a:t>
            </a:r>
            <a:endParaRPr/>
          </a:p>
        </p:txBody>
      </p:sp>
      <p:pic>
        <p:nvPicPr>
          <p:cNvPr id="201" name="Google Shape;201;p14"/>
          <p:cNvPicPr preferRelativeResize="0"/>
          <p:nvPr/>
        </p:nvPicPr>
        <p:blipFill rotWithShape="1">
          <a:blip r:embed="rId3">
            <a:alphaModFix/>
          </a:blip>
          <a:srcRect b="9190" l="0" r="5262" t="0"/>
          <a:stretch/>
        </p:blipFill>
        <p:spPr>
          <a:xfrm>
            <a:off x="6001025" y="1803072"/>
            <a:ext cx="5388634" cy="345472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5"/>
          <p:cNvSpPr txBox="1"/>
          <p:nvPr>
            <p:ph type="title"/>
          </p:nvPr>
        </p:nvSpPr>
        <p:spPr>
          <a:xfrm>
            <a:off x="2957285" y="321582"/>
            <a:ext cx="631734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Bentuk fisik Fiber Optic ...</a:t>
            </a:r>
            <a:endParaRPr/>
          </a:p>
        </p:txBody>
      </p:sp>
      <p:sp>
        <p:nvSpPr>
          <p:cNvPr descr="Konsep Fisika pada Teknologi Fiber Optik" id="207" name="Google Shape;207;p15"/>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08" name="Google Shape;208;p15"/>
          <p:cNvPicPr preferRelativeResize="0"/>
          <p:nvPr/>
        </p:nvPicPr>
        <p:blipFill rotWithShape="1">
          <a:blip r:embed="rId3">
            <a:alphaModFix/>
          </a:blip>
          <a:srcRect b="0" l="0" r="0" t="0"/>
          <a:stretch/>
        </p:blipFill>
        <p:spPr>
          <a:xfrm>
            <a:off x="577606" y="2202107"/>
            <a:ext cx="4392979" cy="2491320"/>
          </a:xfrm>
          <a:prstGeom prst="rect">
            <a:avLst/>
          </a:prstGeom>
          <a:noFill/>
          <a:ln>
            <a:noFill/>
          </a:ln>
        </p:spPr>
      </p:pic>
      <p:sp>
        <p:nvSpPr>
          <p:cNvPr descr="Macam-macam Kabel Fiber Optik | Bitmatic" id="209" name="Google Shape;209;p15"/>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10" name="Google Shape;210;p15"/>
          <p:cNvPicPr preferRelativeResize="0"/>
          <p:nvPr/>
        </p:nvPicPr>
        <p:blipFill rotWithShape="1">
          <a:blip r:embed="rId4">
            <a:alphaModFix/>
          </a:blip>
          <a:srcRect b="0" l="0" r="0" t="0"/>
          <a:stretch/>
        </p:blipFill>
        <p:spPr>
          <a:xfrm>
            <a:off x="6119446" y="2202107"/>
            <a:ext cx="4725358" cy="26550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6"/>
          <p:cNvSpPr txBox="1"/>
          <p:nvPr>
            <p:ph type="title"/>
          </p:nvPr>
        </p:nvSpPr>
        <p:spPr>
          <a:xfrm>
            <a:off x="2957285" y="321582"/>
            <a:ext cx="8073388"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Kabel Fiber Optic vs tembaga UTP...</a:t>
            </a:r>
            <a:endParaRPr/>
          </a:p>
        </p:txBody>
      </p:sp>
      <p:pic>
        <p:nvPicPr>
          <p:cNvPr id="216" name="Google Shape;216;p16"/>
          <p:cNvPicPr preferRelativeResize="0"/>
          <p:nvPr/>
        </p:nvPicPr>
        <p:blipFill rotWithShape="1">
          <a:blip r:embed="rId3">
            <a:alphaModFix/>
          </a:blip>
          <a:srcRect b="0" l="0" r="0" t="0"/>
          <a:stretch/>
        </p:blipFill>
        <p:spPr>
          <a:xfrm>
            <a:off x="986777" y="1552307"/>
            <a:ext cx="4012540" cy="2116648"/>
          </a:xfrm>
          <a:prstGeom prst="rect">
            <a:avLst/>
          </a:prstGeom>
          <a:noFill/>
          <a:ln>
            <a:noFill/>
          </a:ln>
        </p:spPr>
      </p:pic>
      <p:pic>
        <p:nvPicPr>
          <p:cNvPr id="217" name="Google Shape;217;p16"/>
          <p:cNvPicPr preferRelativeResize="0"/>
          <p:nvPr/>
        </p:nvPicPr>
        <p:blipFill rotWithShape="1">
          <a:blip r:embed="rId4">
            <a:alphaModFix/>
          </a:blip>
          <a:srcRect b="0" l="0" r="0" t="0"/>
          <a:stretch/>
        </p:blipFill>
        <p:spPr>
          <a:xfrm>
            <a:off x="6527740" y="1454127"/>
            <a:ext cx="3431799" cy="2313008"/>
          </a:xfrm>
          <a:prstGeom prst="rect">
            <a:avLst/>
          </a:prstGeom>
          <a:noFill/>
          <a:ln>
            <a:noFill/>
          </a:ln>
        </p:spPr>
      </p:pic>
      <p:sp>
        <p:nvSpPr>
          <p:cNvPr id="218" name="Google Shape;218;p16"/>
          <p:cNvSpPr txBox="1"/>
          <p:nvPr/>
        </p:nvSpPr>
        <p:spPr>
          <a:xfrm>
            <a:off x="288688" y="3923908"/>
            <a:ext cx="11863646" cy="246220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200">
                <a:solidFill>
                  <a:schemeClr val="dk1"/>
                </a:solidFill>
                <a:latin typeface="Calibri"/>
                <a:ea typeface="Calibri"/>
                <a:cs typeface="Calibri"/>
                <a:sym typeface="Calibri"/>
              </a:rPr>
              <a:t>Persamaan :</a:t>
            </a:r>
            <a:endParaRPr/>
          </a:p>
          <a:p>
            <a:pPr indent="0" lvl="0" marL="0" marR="0" rtl="0" algn="l">
              <a:spcBef>
                <a:spcPts val="0"/>
              </a:spcBef>
              <a:spcAft>
                <a:spcPts val="0"/>
              </a:spcAft>
              <a:buNone/>
            </a:pPr>
            <a:r>
              <a:rPr lang="en-US" sz="2200">
                <a:solidFill>
                  <a:schemeClr val="dk1"/>
                </a:solidFill>
                <a:latin typeface="Calibri"/>
                <a:ea typeface="Calibri"/>
                <a:cs typeface="Calibri"/>
                <a:sym typeface="Calibri"/>
              </a:rPr>
              <a:t>Sama sama sebagai media untuk menghantarkan sinyal ( transmisi ) , Sama sama menggunakan kode warna </a:t>
            </a:r>
            <a:endParaRPr/>
          </a:p>
          <a:p>
            <a:pPr indent="0" lvl="0" marL="0" marR="0" rtl="0" algn="l">
              <a:spcBef>
                <a:spcPts val="0"/>
              </a:spcBef>
              <a:spcAft>
                <a:spcPts val="0"/>
              </a:spcAft>
              <a:buNone/>
            </a:pPr>
            <a:r>
              <a:rPr b="1" lang="en-US" sz="2200">
                <a:solidFill>
                  <a:schemeClr val="dk1"/>
                </a:solidFill>
                <a:latin typeface="Calibri"/>
                <a:ea typeface="Calibri"/>
                <a:cs typeface="Calibri"/>
                <a:sym typeface="Calibri"/>
              </a:rPr>
              <a:t>Perbedaan :</a:t>
            </a:r>
            <a:endParaRPr sz="2200">
              <a:solidFill>
                <a:schemeClr val="dk1"/>
              </a:solidFill>
              <a:latin typeface="Calibri"/>
              <a:ea typeface="Calibri"/>
              <a:cs typeface="Calibri"/>
              <a:sym typeface="Calibri"/>
            </a:endParaRPr>
          </a:p>
          <a:p>
            <a:pPr indent="0" lvl="0" marL="0" marR="0" rtl="0" algn="l">
              <a:spcBef>
                <a:spcPts val="0"/>
              </a:spcBef>
              <a:spcAft>
                <a:spcPts val="0"/>
              </a:spcAft>
              <a:buNone/>
            </a:pPr>
            <a:r>
              <a:rPr lang="en-US" sz="2200">
                <a:solidFill>
                  <a:schemeClr val="dk1"/>
                </a:solidFill>
                <a:latin typeface="Calibri"/>
                <a:ea typeface="Calibri"/>
                <a:cs typeface="Calibri"/>
                <a:sym typeface="Calibri"/>
              </a:rPr>
              <a:t>Kabel optik terbuat dari serat kaca dan menggunakan sinar laser sebagai media transmisinya, sedangkan kabel UTP terbuat dari tembaga dan menggunakan gelombang elektromagnetic sebagai media transmisinya</a:t>
            </a:r>
            <a:endParaRPr sz="22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gtEl>
                                        <p:attrNameLst>
                                          <p:attrName>style.visibility</p:attrName>
                                        </p:attrNameLst>
                                      </p:cBhvr>
                                      <p:to>
                                        <p:strVal val="visible"/>
                                      </p:to>
                                    </p:set>
                                    <p:animEffect filter="fade" transition="in">
                                      <p:cBhvr>
                                        <p:cTn dur="1000"/>
                                        <p:tgtEl>
                                          <p:spTgt spid="2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17"/>
                                        </p:tgtEl>
                                        <p:attrNameLst>
                                          <p:attrName>style.visibility</p:attrName>
                                        </p:attrNameLst>
                                      </p:cBhvr>
                                      <p:to>
                                        <p:strVal val="visible"/>
                                      </p:to>
                                    </p:set>
                                    <p:anim calcmode="lin" valueType="num">
                                      <p:cBhvr additive="base">
                                        <p:cTn dur="500"/>
                                        <p:tgtEl>
                                          <p:spTgt spid="21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7"/>
          <p:cNvSpPr txBox="1"/>
          <p:nvPr>
            <p:ph type="title"/>
          </p:nvPr>
        </p:nvSpPr>
        <p:spPr>
          <a:xfrm>
            <a:off x="2957285" y="321582"/>
            <a:ext cx="631734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Struktur Fiber Optic ...</a:t>
            </a:r>
            <a:endParaRPr/>
          </a:p>
        </p:txBody>
      </p:sp>
      <p:sp>
        <p:nvSpPr>
          <p:cNvPr id="224" name="Google Shape;224;p17"/>
          <p:cNvSpPr txBox="1"/>
          <p:nvPr/>
        </p:nvSpPr>
        <p:spPr>
          <a:xfrm>
            <a:off x="300104" y="1647145"/>
            <a:ext cx="5670390" cy="4832088"/>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Core berfungsi untuk menentukan cahaya merambat dari satu ujung ke ujung lainnya dan juga tempat merambatnya cahaya pada serat optik. Memiliki diameter 10 µm – 50 µm.</a:t>
            </a:r>
            <a:endParaRPr/>
          </a:p>
          <a:p>
            <a:pPr indent="-342900" lvl="0" marL="342900" marR="0" rtl="0" algn="just">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Cladding berfungsi sebagai cermin yaitu memantulkan cahaya agar dapat merambat ke ujung lainnya. Cladding merupakan selubung dari core. Diameter cladding antara 5 µm – 250 µm.</a:t>
            </a:r>
            <a:endParaRPr/>
          </a:p>
          <a:p>
            <a:pPr indent="-342900" lvl="0" marL="342900" marR="0" rtl="0" algn="just">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Coating berfungsi sebagai pelindung mekanis pada serat optik dan identitas kode warna serta untuk melindungi serat optik dari kerusakan.</a:t>
            </a:r>
            <a:endParaRPr/>
          </a:p>
        </p:txBody>
      </p:sp>
      <p:pic>
        <p:nvPicPr>
          <p:cNvPr id="225" name="Google Shape;225;p17"/>
          <p:cNvPicPr preferRelativeResize="0"/>
          <p:nvPr/>
        </p:nvPicPr>
        <p:blipFill rotWithShape="1">
          <a:blip r:embed="rId3">
            <a:alphaModFix/>
          </a:blip>
          <a:srcRect b="0" l="0" r="0" t="0"/>
          <a:stretch/>
        </p:blipFill>
        <p:spPr>
          <a:xfrm>
            <a:off x="6115956" y="2409052"/>
            <a:ext cx="5910022" cy="247201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18"/>
          <p:cNvSpPr txBox="1"/>
          <p:nvPr>
            <p:ph type="title"/>
          </p:nvPr>
        </p:nvSpPr>
        <p:spPr>
          <a:xfrm>
            <a:off x="2957285" y="321582"/>
            <a:ext cx="631734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Struktur Fiber Optic ...</a:t>
            </a:r>
            <a:endParaRPr/>
          </a:p>
        </p:txBody>
      </p:sp>
      <p:sp>
        <p:nvSpPr>
          <p:cNvPr id="231" name="Google Shape;231;p18"/>
          <p:cNvSpPr txBox="1"/>
          <p:nvPr/>
        </p:nvSpPr>
        <p:spPr>
          <a:xfrm>
            <a:off x="300104" y="1647145"/>
            <a:ext cx="5670390" cy="3477871"/>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Strengthening Fiber (serat penguat) Strengthening Fiber terbuat dari bahan kain atau sejenis benang yang sangat banyak dan memiliki ketahanan yang baik. Strengthening Fiber berfungsi sebagai serat yang menguatkan bagian dalam kabel agar tidak mudah putus. </a:t>
            </a:r>
            <a:endParaRPr/>
          </a:p>
          <a:p>
            <a:pPr indent="-215900" lvl="0" marL="342900" marR="0" rtl="0" algn="just">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Cable Jacket (kulit kabel) Selain sebagai pelindung keseluruhan bagian dalam dari kabel fiber optik, bagian fiber optik yang terbuat dari bahan PVC ini juga berfungsi sebagai tanda pengenal.</a:t>
            </a:r>
            <a:endParaRPr sz="2000">
              <a:solidFill>
                <a:schemeClr val="dk1"/>
              </a:solidFill>
              <a:latin typeface="Calibri"/>
              <a:ea typeface="Calibri"/>
              <a:cs typeface="Calibri"/>
              <a:sym typeface="Calibri"/>
            </a:endParaRPr>
          </a:p>
        </p:txBody>
      </p:sp>
      <p:pic>
        <p:nvPicPr>
          <p:cNvPr id="232" name="Google Shape;232;p18"/>
          <p:cNvPicPr preferRelativeResize="0"/>
          <p:nvPr/>
        </p:nvPicPr>
        <p:blipFill rotWithShape="1">
          <a:blip r:embed="rId3">
            <a:alphaModFix/>
          </a:blip>
          <a:srcRect b="0" l="0" r="0" t="0"/>
          <a:stretch/>
        </p:blipFill>
        <p:spPr>
          <a:xfrm>
            <a:off x="6115956" y="2409052"/>
            <a:ext cx="5910022" cy="2472017"/>
          </a:xfrm>
          <a:prstGeom prst="rect">
            <a:avLst/>
          </a:prstGeom>
          <a:noFill/>
          <a:ln>
            <a:noFill/>
          </a:ln>
        </p:spPr>
      </p:pic>
      <p:pic>
        <p:nvPicPr>
          <p:cNvPr id="233" name="Google Shape;233;p18"/>
          <p:cNvPicPr preferRelativeResize="0"/>
          <p:nvPr/>
        </p:nvPicPr>
        <p:blipFill rotWithShape="1">
          <a:blip r:embed="rId4">
            <a:alphaModFix/>
          </a:blip>
          <a:srcRect b="0" l="0" r="0" t="0"/>
          <a:stretch/>
        </p:blipFill>
        <p:spPr>
          <a:xfrm>
            <a:off x="3135299" y="5292249"/>
            <a:ext cx="5182324" cy="13432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9"/>
          <p:cNvSpPr txBox="1"/>
          <p:nvPr>
            <p:ph idx="1" type="body"/>
          </p:nvPr>
        </p:nvSpPr>
        <p:spPr>
          <a:xfrm>
            <a:off x="0" y="1918158"/>
            <a:ext cx="4477871"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Multimode Step Index</a:t>
            </a:r>
            <a:endParaRPr/>
          </a:p>
        </p:txBody>
      </p:sp>
      <p:sp>
        <p:nvSpPr>
          <p:cNvPr id="239" name="Google Shape;239;p19"/>
          <p:cNvSpPr txBox="1"/>
          <p:nvPr/>
        </p:nvSpPr>
        <p:spPr>
          <a:xfrm>
            <a:off x="259763" y="2581519"/>
            <a:ext cx="11618383" cy="280076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200">
                <a:solidFill>
                  <a:schemeClr val="dk1"/>
                </a:solidFill>
                <a:latin typeface="Calibri"/>
                <a:ea typeface="Calibri"/>
                <a:cs typeface="Calibri"/>
                <a:sym typeface="Calibri"/>
              </a:rPr>
              <a:t>Diameter core lebih besar dari diameter cladding yang dapat menyebabkan kehilangan dispersi waktu transmitnya besar. Memiliki karakteristik sebagai berikut :</a:t>
            </a:r>
            <a:endParaRPr/>
          </a:p>
          <a:p>
            <a:pPr indent="-342900" lvl="0" marL="342900" marR="0" rtl="0" algn="just">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Indeks bias core konstan.</a:t>
            </a:r>
            <a:endParaRPr/>
          </a:p>
          <a:p>
            <a:pPr indent="-342900" lvl="0" marL="342900" marR="0" rtl="0" algn="just">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Ukuran core besar (50mm-125mm) dan dilapisi cladding yang sangat tipis dengan diameter 125mm-500mm.</a:t>
            </a:r>
            <a:endParaRPr/>
          </a:p>
          <a:p>
            <a:pPr indent="-342900" lvl="0" marL="342900" marR="0" rtl="0" algn="just">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Penyambungan kabel lebih mudah karena memiliki core yang besar.</a:t>
            </a:r>
            <a:endParaRPr/>
          </a:p>
          <a:p>
            <a:pPr indent="-342900" lvl="0" marL="342900" marR="0" rtl="0" algn="just">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Sering terjadi dispersi.</a:t>
            </a:r>
            <a:endParaRPr/>
          </a:p>
          <a:p>
            <a:pPr indent="-342900" lvl="0" marL="342900" marR="0" rtl="0" algn="just">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Hanya digunakan untuk jarak pendek dan transmisi data bit rate rendah.</a:t>
            </a:r>
            <a:endParaRPr/>
          </a:p>
        </p:txBody>
      </p:sp>
      <p:pic>
        <p:nvPicPr>
          <p:cNvPr id="240" name="Google Shape;240;p19"/>
          <p:cNvPicPr preferRelativeResize="0"/>
          <p:nvPr/>
        </p:nvPicPr>
        <p:blipFill rotWithShape="1">
          <a:blip r:embed="rId3">
            <a:alphaModFix/>
          </a:blip>
          <a:srcRect b="0" l="0" r="0" t="0"/>
          <a:stretch/>
        </p:blipFill>
        <p:spPr>
          <a:xfrm>
            <a:off x="2444482" y="5382282"/>
            <a:ext cx="7089482" cy="1322847"/>
          </a:xfrm>
          <a:prstGeom prst="rect">
            <a:avLst/>
          </a:prstGeom>
          <a:noFill/>
          <a:ln>
            <a:noFill/>
          </a:ln>
        </p:spPr>
      </p:pic>
      <p:sp>
        <p:nvSpPr>
          <p:cNvPr id="241" name="Google Shape;241;p19"/>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Tipe Fiber Optic</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0"/>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Tipe Fiber Optic</a:t>
            </a:r>
            <a:endParaRPr/>
          </a:p>
        </p:txBody>
      </p:sp>
      <p:sp>
        <p:nvSpPr>
          <p:cNvPr id="247" name="Google Shape;247;p20"/>
          <p:cNvSpPr txBox="1"/>
          <p:nvPr>
            <p:ph idx="1" type="body"/>
          </p:nvPr>
        </p:nvSpPr>
        <p:spPr>
          <a:xfrm>
            <a:off x="0" y="1918158"/>
            <a:ext cx="4477871"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Multimode Graded Index</a:t>
            </a:r>
            <a:endParaRPr/>
          </a:p>
        </p:txBody>
      </p:sp>
      <p:sp>
        <p:nvSpPr>
          <p:cNvPr id="248" name="Google Shape;248;p20"/>
          <p:cNvSpPr txBox="1"/>
          <p:nvPr/>
        </p:nvSpPr>
        <p:spPr>
          <a:xfrm>
            <a:off x="259763" y="2581519"/>
            <a:ext cx="11412284" cy="286231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Berisi sebuah </a:t>
            </a:r>
            <a:r>
              <a:rPr i="1" lang="en-US" sz="2000">
                <a:solidFill>
                  <a:schemeClr val="dk1"/>
                </a:solidFill>
                <a:latin typeface="Calibri"/>
                <a:ea typeface="Calibri"/>
                <a:cs typeface="Calibri"/>
                <a:sym typeface="Calibri"/>
              </a:rPr>
              <a:t>core</a:t>
            </a:r>
            <a:r>
              <a:rPr lang="en-US" sz="2000">
                <a:solidFill>
                  <a:schemeClr val="dk1"/>
                </a:solidFill>
                <a:latin typeface="Calibri"/>
                <a:ea typeface="Calibri"/>
                <a:cs typeface="Calibri"/>
                <a:sym typeface="Calibri"/>
              </a:rPr>
              <a:t> dimana refraksi indeks mengurangi secara perlahan -lahan  dari poros pusat ke luar </a:t>
            </a:r>
            <a:r>
              <a:rPr i="1" lang="en-US" sz="2000">
                <a:solidFill>
                  <a:schemeClr val="dk1"/>
                </a:solidFill>
                <a:latin typeface="Calibri"/>
                <a:ea typeface="Calibri"/>
                <a:cs typeface="Calibri"/>
                <a:sym typeface="Calibri"/>
              </a:rPr>
              <a:t>cladding</a:t>
            </a:r>
            <a:r>
              <a:rPr lang="en-US" sz="2000">
                <a:solidFill>
                  <a:schemeClr val="dk1"/>
                </a:solidFill>
                <a:latin typeface="Calibri"/>
                <a:ea typeface="Calibri"/>
                <a:cs typeface="Calibri"/>
                <a:sym typeface="Calibri"/>
              </a:rPr>
              <a:t>. Refraksi indeks tertinggi pada pusat membuat cahaya bergerak lebih perlahan pada porosnya dibandingkan  cahaya yang lebih dekat dengan cladding. Memiliki karakteristik sebagai berikut :</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Cahaya merambat karena difraksi yang terjadi pada core sehingga rambatan cahaya sejajar dengan sumbu serat.</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Dispersi minimum sehingga baik jika digunakan untuk jarak menengah</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Ukuran diameter core antara 30 µm – 60 µm. lebih kecil dari multimode step Index dan dibuat dari bahan silica glass.</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Gabungan dari fiber single mode dan fiber multimode step index</a:t>
            </a:r>
            <a:endParaRPr/>
          </a:p>
        </p:txBody>
      </p:sp>
      <p:pic>
        <p:nvPicPr>
          <p:cNvPr id="249" name="Google Shape;249;p20"/>
          <p:cNvPicPr preferRelativeResize="0"/>
          <p:nvPr/>
        </p:nvPicPr>
        <p:blipFill rotWithShape="1">
          <a:blip r:embed="rId3">
            <a:alphaModFix/>
          </a:blip>
          <a:srcRect b="0" l="0" r="0" t="0"/>
          <a:stretch/>
        </p:blipFill>
        <p:spPr>
          <a:xfrm>
            <a:off x="3734493" y="5443837"/>
            <a:ext cx="4462824" cy="124671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21"/>
          <p:cNvSpPr txBox="1"/>
          <p:nvPr>
            <p:ph idx="1" type="body"/>
          </p:nvPr>
        </p:nvSpPr>
        <p:spPr>
          <a:xfrm>
            <a:off x="0" y="1918158"/>
            <a:ext cx="4477871"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Singlemode Step Index</a:t>
            </a:r>
            <a:endParaRPr/>
          </a:p>
        </p:txBody>
      </p:sp>
      <p:sp>
        <p:nvSpPr>
          <p:cNvPr id="255" name="Google Shape;255;p21"/>
          <p:cNvSpPr txBox="1"/>
          <p:nvPr/>
        </p:nvSpPr>
        <p:spPr>
          <a:xfrm>
            <a:off x="259763" y="2581519"/>
            <a:ext cx="11412284" cy="347787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Jenis fiber optik yang memiliki fiber tunggal dengan diameter antara 8.3  – 10 mikron yang mempunyai transmisi satu mode. Singlemode dengan garis tengah (diameter) sempit hanya dapat menyebarkan antara 1310 – 1550 nano meter. Fiber singlemode memiliki </a:t>
            </a:r>
            <a:r>
              <a:rPr i="1" lang="en-US" sz="2000">
                <a:solidFill>
                  <a:schemeClr val="dk1"/>
                </a:solidFill>
                <a:latin typeface="Calibri"/>
                <a:ea typeface="Calibri"/>
                <a:cs typeface="Calibri"/>
                <a:sym typeface="Calibri"/>
              </a:rPr>
              <a:t>core</a:t>
            </a:r>
            <a:r>
              <a:rPr lang="en-US" sz="2000">
                <a:solidFill>
                  <a:schemeClr val="dk1"/>
                </a:solidFill>
                <a:latin typeface="Calibri"/>
                <a:ea typeface="Calibri"/>
                <a:cs typeface="Calibri"/>
                <a:sym typeface="Calibri"/>
              </a:rPr>
              <a:t> lebih kecil dibandingkan multimode. </a:t>
            </a:r>
            <a:r>
              <a:rPr i="1" lang="en-US" sz="2000">
                <a:solidFill>
                  <a:schemeClr val="dk1"/>
                </a:solidFill>
                <a:latin typeface="Calibri"/>
                <a:ea typeface="Calibri"/>
                <a:cs typeface="Calibri"/>
                <a:sym typeface="Calibri"/>
              </a:rPr>
              <a:t>Core</a:t>
            </a:r>
            <a:r>
              <a:rPr lang="en-US" sz="2000">
                <a:solidFill>
                  <a:schemeClr val="dk1"/>
                </a:solidFill>
                <a:latin typeface="Calibri"/>
                <a:ea typeface="Calibri"/>
                <a:cs typeface="Calibri"/>
                <a:sym typeface="Calibri"/>
              </a:rPr>
              <a:t> kecil tersebut dan gelombang cahaya tunggal  dapat mengurangi distorsi  yang diakibatkan overlap  cahaya, penyediaan sedikit sinyal atenuasi  dan kecepatan transmisi yang tinggi. Memiliki karakteristik sebagai berikut :</a:t>
            </a:r>
            <a:endParaRPr/>
          </a:p>
          <a:p>
            <a:pPr indent="-342900" lvl="0" marL="342900" marR="0" rtl="0" algn="just">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Memiliki diameter core yang sangat kecil dibandingkan ukuran claddingnya. </a:t>
            </a:r>
            <a:endParaRPr/>
          </a:p>
          <a:p>
            <a:pPr indent="-342900" lvl="0" marL="342900" marR="0" rtl="0" algn="just">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Ukuran diameter core antara 2 µm – 10µm. </a:t>
            </a:r>
            <a:endParaRPr/>
          </a:p>
          <a:p>
            <a:pPr indent="-342900" lvl="0" marL="342900" marR="0" rtl="0" algn="just">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Memiliki redaman yang sangat kecil.</a:t>
            </a:r>
            <a:endParaRPr/>
          </a:p>
          <a:p>
            <a:pPr indent="-342900" lvl="0" marL="342900" marR="0" rtl="0" algn="just">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Digunakan untuk transmisi jarak jauh, bisa mencapi 120 km, band frekuensi lebar, dan penyusutan transmisi sangat kecil</a:t>
            </a:r>
            <a:r>
              <a:rPr lang="en-US" sz="2000">
                <a:solidFill>
                  <a:schemeClr val="dk1"/>
                </a:solidFill>
                <a:latin typeface="Calibri"/>
                <a:ea typeface="Calibri"/>
                <a:cs typeface="Calibri"/>
                <a:sym typeface="Calibri"/>
              </a:rPr>
              <a:t>.</a:t>
            </a:r>
            <a:endParaRPr/>
          </a:p>
        </p:txBody>
      </p:sp>
      <p:pic>
        <p:nvPicPr>
          <p:cNvPr id="256" name="Google Shape;256;p21"/>
          <p:cNvPicPr preferRelativeResize="0"/>
          <p:nvPr/>
        </p:nvPicPr>
        <p:blipFill rotWithShape="1">
          <a:blip r:embed="rId3">
            <a:alphaModFix/>
          </a:blip>
          <a:srcRect b="0" l="0" r="0" t="0"/>
          <a:stretch/>
        </p:blipFill>
        <p:spPr>
          <a:xfrm>
            <a:off x="3266567" y="5649111"/>
            <a:ext cx="4371362" cy="1208889"/>
          </a:xfrm>
          <a:prstGeom prst="rect">
            <a:avLst/>
          </a:prstGeom>
          <a:noFill/>
          <a:ln>
            <a:noFill/>
          </a:ln>
        </p:spPr>
      </p:pic>
      <p:sp>
        <p:nvSpPr>
          <p:cNvPr id="257" name="Google Shape;257;p21"/>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Tipe Fiber Optic</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2"/>
          <p:cNvSpPr txBox="1"/>
          <p:nvPr>
            <p:ph idx="1" type="body"/>
          </p:nvPr>
        </p:nvSpPr>
        <p:spPr>
          <a:xfrm>
            <a:off x="76912" y="1832700"/>
            <a:ext cx="4477871"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Single mode dan Multimode</a:t>
            </a:r>
            <a:endParaRPr/>
          </a:p>
        </p:txBody>
      </p:sp>
      <p:pic>
        <p:nvPicPr>
          <p:cNvPr id="263" name="Google Shape;263;p22"/>
          <p:cNvPicPr preferRelativeResize="0"/>
          <p:nvPr/>
        </p:nvPicPr>
        <p:blipFill rotWithShape="1">
          <a:blip r:embed="rId3">
            <a:alphaModFix/>
          </a:blip>
          <a:srcRect b="0" l="0" r="0" t="0"/>
          <a:stretch/>
        </p:blipFill>
        <p:spPr>
          <a:xfrm>
            <a:off x="3399837" y="2756258"/>
            <a:ext cx="5342511" cy="3547761"/>
          </a:xfrm>
          <a:prstGeom prst="rect">
            <a:avLst/>
          </a:prstGeom>
          <a:noFill/>
          <a:ln>
            <a:noFill/>
          </a:ln>
        </p:spPr>
      </p:pic>
      <p:sp>
        <p:nvSpPr>
          <p:cNvPr id="264" name="Google Shape;264;p22"/>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Tipe Fiber Optic</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23"/>
          <p:cNvSpPr txBox="1"/>
          <p:nvPr>
            <p:ph idx="1" type="body"/>
          </p:nvPr>
        </p:nvSpPr>
        <p:spPr>
          <a:xfrm>
            <a:off x="0" y="1918158"/>
            <a:ext cx="2380129"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Singlemode</a:t>
            </a:r>
            <a:endParaRPr/>
          </a:p>
        </p:txBody>
      </p:sp>
      <p:sp>
        <p:nvSpPr>
          <p:cNvPr id="270" name="Google Shape;270;p23"/>
          <p:cNvSpPr txBox="1"/>
          <p:nvPr/>
        </p:nvSpPr>
        <p:spPr>
          <a:xfrm>
            <a:off x="259763" y="2581519"/>
            <a:ext cx="5804861" cy="132343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Mempunyai inti yang kecil (berdiameter 0.00035 inch atau 9 micron) dan berfungsi mengirimkan sinar laser inframerah (panjang gelombang 1300-1550 nanometer)</a:t>
            </a:r>
            <a:endParaRPr/>
          </a:p>
        </p:txBody>
      </p:sp>
      <p:sp>
        <p:nvSpPr>
          <p:cNvPr id="271" name="Google Shape;271;p23"/>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Jenis Fiber Optic</a:t>
            </a:r>
            <a:endParaRPr/>
          </a:p>
        </p:txBody>
      </p:sp>
      <p:sp>
        <p:nvSpPr>
          <p:cNvPr id="272" name="Google Shape;272;p23"/>
          <p:cNvSpPr txBox="1"/>
          <p:nvPr/>
        </p:nvSpPr>
        <p:spPr>
          <a:xfrm>
            <a:off x="0" y="4028111"/>
            <a:ext cx="2380129"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Multimode</a:t>
            </a:r>
            <a:endParaRPr/>
          </a:p>
        </p:txBody>
      </p:sp>
      <p:sp>
        <p:nvSpPr>
          <p:cNvPr id="273" name="Google Shape;273;p23"/>
          <p:cNvSpPr txBox="1"/>
          <p:nvPr/>
        </p:nvSpPr>
        <p:spPr>
          <a:xfrm>
            <a:off x="259764" y="4675892"/>
            <a:ext cx="5804861" cy="132343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Mempunyai inti yang lebih besar(berdiameter 0.0025 inch atau 62.5 micron) dan berfungsi mengirimkan sinar laser inframerah (panjang gelombang 850-1300 nanometer)</a:t>
            </a:r>
            <a:endParaRPr/>
          </a:p>
        </p:txBody>
      </p:sp>
      <p:pic>
        <p:nvPicPr>
          <p:cNvPr id="274" name="Google Shape;274;p23"/>
          <p:cNvPicPr preferRelativeResize="0"/>
          <p:nvPr/>
        </p:nvPicPr>
        <p:blipFill rotWithShape="1">
          <a:blip r:embed="rId3">
            <a:alphaModFix/>
          </a:blip>
          <a:srcRect b="0" l="0" r="0" t="0"/>
          <a:stretch/>
        </p:blipFill>
        <p:spPr>
          <a:xfrm>
            <a:off x="6548716" y="2444914"/>
            <a:ext cx="4625869" cy="1460040"/>
          </a:xfrm>
          <a:prstGeom prst="rect">
            <a:avLst/>
          </a:prstGeom>
          <a:noFill/>
          <a:ln>
            <a:noFill/>
          </a:ln>
        </p:spPr>
      </p:pic>
      <p:pic>
        <p:nvPicPr>
          <p:cNvPr id="275" name="Google Shape;275;p23"/>
          <p:cNvPicPr preferRelativeResize="0"/>
          <p:nvPr/>
        </p:nvPicPr>
        <p:blipFill rotWithShape="1">
          <a:blip r:embed="rId4">
            <a:alphaModFix/>
          </a:blip>
          <a:srcRect b="0" l="0" r="0" t="0"/>
          <a:stretch/>
        </p:blipFill>
        <p:spPr>
          <a:xfrm>
            <a:off x="6603500" y="4675892"/>
            <a:ext cx="4571085" cy="115705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24"/>
          <p:cNvSpPr txBox="1"/>
          <p:nvPr>
            <p:ph idx="1" type="body"/>
          </p:nvPr>
        </p:nvSpPr>
        <p:spPr>
          <a:xfrm>
            <a:off x="0" y="1918158"/>
            <a:ext cx="6064624"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Tabel Loss Fiber Optic</a:t>
            </a:r>
            <a:endParaRPr/>
          </a:p>
        </p:txBody>
      </p:sp>
      <p:sp>
        <p:nvSpPr>
          <p:cNvPr id="281" name="Google Shape;281;p24"/>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Jenis Fiber Optic Berdasarkan Mode</a:t>
            </a:r>
            <a:endParaRPr/>
          </a:p>
        </p:txBody>
      </p:sp>
      <p:graphicFrame>
        <p:nvGraphicFramePr>
          <p:cNvPr id="282" name="Google Shape;282;p24"/>
          <p:cNvGraphicFramePr/>
          <p:nvPr/>
        </p:nvGraphicFramePr>
        <p:xfrm>
          <a:off x="2296102" y="2713858"/>
          <a:ext cx="3000000" cy="3000000"/>
        </p:xfrm>
        <a:graphic>
          <a:graphicData uri="http://schemas.openxmlformats.org/drawingml/2006/table">
            <a:tbl>
              <a:tblPr bandRow="1" firstRow="1">
                <a:noFill/>
                <a:tableStyleId>{E1D9C8E9-B65B-4262-9CB1-04BE612C260E}</a:tableStyleId>
              </a:tblPr>
              <a:tblGrid>
                <a:gridCol w="2252350"/>
                <a:gridCol w="1116100"/>
                <a:gridCol w="1317800"/>
                <a:gridCol w="1506075"/>
                <a:gridCol w="1344700"/>
              </a:tblGrid>
              <a:tr h="357975">
                <a:tc>
                  <a:txBody>
                    <a:bodyPr/>
                    <a:lstStyle/>
                    <a:p>
                      <a:pPr indent="0" lvl="0" marL="0" marR="0" rtl="0" algn="ctr">
                        <a:spcBef>
                          <a:spcPts val="0"/>
                        </a:spcBef>
                        <a:spcAft>
                          <a:spcPts val="0"/>
                        </a:spcAft>
                        <a:buNone/>
                      </a:pPr>
                      <a:r>
                        <a:rPr lang="en-US" sz="1800" u="none" cap="none" strike="noStrike"/>
                        <a:t>Tipe FO</a:t>
                      </a:r>
                      <a:endParaRPr sz="1800" u="none" cap="none" strike="noStrike"/>
                    </a:p>
                  </a:txBody>
                  <a:tcPr marT="45725" marB="45725" marR="68575" marL="68575"/>
                </a:tc>
                <a:tc>
                  <a:txBody>
                    <a:bodyPr/>
                    <a:lstStyle/>
                    <a:p>
                      <a:pPr indent="0" lvl="0" marL="0" marR="0" rtl="0" algn="ctr">
                        <a:spcBef>
                          <a:spcPts val="0"/>
                        </a:spcBef>
                        <a:spcAft>
                          <a:spcPts val="0"/>
                        </a:spcAft>
                        <a:buNone/>
                      </a:pPr>
                      <a:r>
                        <a:rPr lang="en-US" sz="1800" u="none" cap="none" strike="noStrike"/>
                        <a:t>Lamda</a:t>
                      </a:r>
                      <a:endParaRPr sz="1800" u="none" cap="none" strike="noStrike"/>
                    </a:p>
                  </a:txBody>
                  <a:tcPr marT="45725" marB="45725" marR="68575" marL="68575"/>
                </a:tc>
                <a:tc>
                  <a:txBody>
                    <a:bodyPr/>
                    <a:lstStyle/>
                    <a:p>
                      <a:pPr indent="0" lvl="0" marL="0" marR="0" rtl="0" algn="ctr">
                        <a:spcBef>
                          <a:spcPts val="0"/>
                        </a:spcBef>
                        <a:spcAft>
                          <a:spcPts val="0"/>
                        </a:spcAft>
                        <a:buNone/>
                      </a:pPr>
                      <a:r>
                        <a:rPr lang="en-US" sz="1800" u="none" cap="none" strike="noStrike"/>
                        <a:t>Redaman</a:t>
                      </a:r>
                      <a:endParaRPr sz="1800" u="none" cap="none" strike="noStrike"/>
                    </a:p>
                  </a:txBody>
                  <a:tcPr marT="45725" marB="45725" marR="68575" marL="68575"/>
                </a:tc>
                <a:tc>
                  <a:txBody>
                    <a:bodyPr/>
                    <a:lstStyle/>
                    <a:p>
                      <a:pPr indent="0" lvl="0" marL="0" marR="0" rtl="0" algn="ctr">
                        <a:spcBef>
                          <a:spcPts val="0"/>
                        </a:spcBef>
                        <a:spcAft>
                          <a:spcPts val="0"/>
                        </a:spcAft>
                        <a:buNone/>
                      </a:pPr>
                      <a:r>
                        <a:rPr lang="en-US" sz="1800" u="none" cap="none" strike="noStrike"/>
                        <a:t>Loss Konektor</a:t>
                      </a:r>
                      <a:endParaRPr sz="1800" u="none" cap="none" strike="noStrike"/>
                    </a:p>
                  </a:txBody>
                  <a:tcPr marT="45725" marB="45725" marR="68575" marL="68575"/>
                </a:tc>
                <a:tc>
                  <a:txBody>
                    <a:bodyPr/>
                    <a:lstStyle/>
                    <a:p>
                      <a:pPr indent="0" lvl="0" marL="0" marR="0" rtl="0" algn="ctr">
                        <a:spcBef>
                          <a:spcPts val="0"/>
                        </a:spcBef>
                        <a:spcAft>
                          <a:spcPts val="0"/>
                        </a:spcAft>
                        <a:buNone/>
                      </a:pPr>
                      <a:r>
                        <a:rPr lang="en-US" sz="1800" u="none" cap="none" strike="noStrike"/>
                        <a:t>Loss Splice</a:t>
                      </a:r>
                      <a:endParaRPr sz="1800" u="none" cap="none" strike="noStrike"/>
                    </a:p>
                  </a:txBody>
                  <a:tcPr marT="45725" marB="45725" marR="68575" marL="68575"/>
                </a:tc>
              </a:tr>
              <a:tr h="467425">
                <a:tc rowSpan="2">
                  <a:txBody>
                    <a:bodyPr/>
                    <a:lstStyle/>
                    <a:p>
                      <a:pPr indent="0" lvl="0" marL="0" marR="0" rtl="0" algn="ctr">
                        <a:spcBef>
                          <a:spcPts val="0"/>
                        </a:spcBef>
                        <a:spcAft>
                          <a:spcPts val="0"/>
                        </a:spcAft>
                        <a:buNone/>
                      </a:pPr>
                      <a:r>
                        <a:rPr b="1" lang="en-US" sz="1800" u="none" cap="none" strike="noStrike"/>
                        <a:t>MM 50/125 micron</a:t>
                      </a:r>
                      <a:endParaRPr b="1" sz="1800" u="none" cap="none" strike="noStrike"/>
                    </a:p>
                  </a:txBody>
                  <a:tcPr marT="45725" marB="45725" marR="68575" marL="68575"/>
                </a:tc>
                <a:tc>
                  <a:txBody>
                    <a:bodyPr/>
                    <a:lstStyle/>
                    <a:p>
                      <a:pPr indent="0" lvl="0" marL="0" marR="0" rtl="0" algn="ctr">
                        <a:spcBef>
                          <a:spcPts val="0"/>
                        </a:spcBef>
                        <a:spcAft>
                          <a:spcPts val="0"/>
                        </a:spcAft>
                        <a:buNone/>
                      </a:pPr>
                      <a:r>
                        <a:rPr b="1" lang="en-US" sz="1800" u="none" cap="none" strike="noStrike"/>
                        <a:t>850 nm</a:t>
                      </a:r>
                      <a:endParaRPr b="1" sz="1800" u="none" cap="none" strike="noStrike"/>
                    </a:p>
                  </a:txBody>
                  <a:tcPr marT="45725" marB="45725" marR="68575" marL="68575"/>
                </a:tc>
                <a:tc>
                  <a:txBody>
                    <a:bodyPr/>
                    <a:lstStyle/>
                    <a:p>
                      <a:pPr indent="0" lvl="0" marL="0" marR="0" rtl="0" algn="ctr">
                        <a:spcBef>
                          <a:spcPts val="0"/>
                        </a:spcBef>
                        <a:spcAft>
                          <a:spcPts val="0"/>
                        </a:spcAft>
                        <a:buNone/>
                      </a:pPr>
                      <a:r>
                        <a:rPr b="1" lang="en-US" sz="1800" u="none" cap="none" strike="noStrike"/>
                        <a:t>3.5 dB</a:t>
                      </a:r>
                      <a:endParaRPr b="1" sz="1800" u="none" cap="none" strike="noStrike"/>
                    </a:p>
                  </a:txBody>
                  <a:tcPr marT="45725" marB="45725" marR="68575" marL="68575"/>
                </a:tc>
                <a:tc>
                  <a:txBody>
                    <a:bodyPr/>
                    <a:lstStyle/>
                    <a:p>
                      <a:pPr indent="0" lvl="0" marL="0" marR="0" rtl="0" algn="l">
                        <a:spcBef>
                          <a:spcPts val="0"/>
                        </a:spcBef>
                        <a:spcAft>
                          <a:spcPts val="0"/>
                        </a:spcAft>
                        <a:buNone/>
                      </a:pPr>
                      <a:r>
                        <a:rPr b="1" lang="en-US" sz="1800" u="none" cap="none" strike="noStrike"/>
                        <a:t>0.75 dB</a:t>
                      </a:r>
                      <a:endParaRPr b="1" sz="1800"/>
                    </a:p>
                  </a:txBody>
                  <a:tcPr marT="45725" marB="45725" marR="68575" marL="68575"/>
                </a:tc>
                <a:tc>
                  <a:txBody>
                    <a:bodyPr/>
                    <a:lstStyle/>
                    <a:p>
                      <a:pPr indent="0" lvl="0" marL="0" marR="0" rtl="0" algn="l">
                        <a:spcBef>
                          <a:spcPts val="0"/>
                        </a:spcBef>
                        <a:spcAft>
                          <a:spcPts val="0"/>
                        </a:spcAft>
                        <a:buNone/>
                      </a:pPr>
                      <a:r>
                        <a:rPr b="1" lang="en-US" sz="1800"/>
                        <a:t>0.1 dB</a:t>
                      </a:r>
                      <a:endParaRPr b="1" sz="1800"/>
                    </a:p>
                  </a:txBody>
                  <a:tcPr marT="45725" marB="45725" marR="68575" marL="68575"/>
                </a:tc>
              </a:tr>
              <a:tr h="467425">
                <a:tc vMerge="1"/>
                <a:tc>
                  <a:txBody>
                    <a:bodyPr/>
                    <a:lstStyle/>
                    <a:p>
                      <a:pPr indent="0" lvl="0" marL="0" marR="0" rtl="0" algn="ctr">
                        <a:spcBef>
                          <a:spcPts val="0"/>
                        </a:spcBef>
                        <a:spcAft>
                          <a:spcPts val="0"/>
                        </a:spcAft>
                        <a:buNone/>
                      </a:pPr>
                      <a:r>
                        <a:rPr b="1" lang="en-US" sz="1800"/>
                        <a:t>1300 nm</a:t>
                      </a:r>
                      <a:endParaRPr b="1" sz="1800"/>
                    </a:p>
                  </a:txBody>
                  <a:tcPr marT="45725" marB="45725" marR="68575" marL="68575"/>
                </a:tc>
                <a:tc>
                  <a:txBody>
                    <a:bodyPr/>
                    <a:lstStyle/>
                    <a:p>
                      <a:pPr indent="0" lvl="0" marL="0" marR="0" rtl="0" algn="ctr">
                        <a:spcBef>
                          <a:spcPts val="0"/>
                        </a:spcBef>
                        <a:spcAft>
                          <a:spcPts val="0"/>
                        </a:spcAft>
                        <a:buNone/>
                      </a:pPr>
                      <a:r>
                        <a:rPr b="1" lang="en-US" sz="1800"/>
                        <a:t>1.5 dB</a:t>
                      </a:r>
                      <a:endParaRPr b="1" sz="1800"/>
                    </a:p>
                  </a:txBody>
                  <a:tcPr marT="45725" marB="45725" marR="68575" marL="68575"/>
                </a:tc>
                <a:tc>
                  <a:txBody>
                    <a:bodyPr/>
                    <a:lstStyle/>
                    <a:p>
                      <a:pPr indent="0" lvl="0" marL="0" marR="0" rtl="0" algn="l">
                        <a:spcBef>
                          <a:spcPts val="0"/>
                        </a:spcBef>
                        <a:spcAft>
                          <a:spcPts val="0"/>
                        </a:spcAft>
                        <a:buNone/>
                      </a:pPr>
                      <a:r>
                        <a:rPr b="1" lang="en-US" sz="1800"/>
                        <a:t>0.75 dB</a:t>
                      </a:r>
                      <a:endParaRPr b="1" sz="1800"/>
                    </a:p>
                  </a:txBody>
                  <a:tcPr marT="45725" marB="45725" marR="68575" marL="68575"/>
                </a:tc>
                <a:tc>
                  <a:txBody>
                    <a:bodyPr/>
                    <a:lstStyle/>
                    <a:p>
                      <a:pPr indent="0" lvl="0" marL="0" marR="0" rtl="0" algn="l">
                        <a:spcBef>
                          <a:spcPts val="0"/>
                        </a:spcBef>
                        <a:spcAft>
                          <a:spcPts val="0"/>
                        </a:spcAft>
                        <a:buNone/>
                      </a:pPr>
                      <a:r>
                        <a:rPr b="1" lang="en-US" sz="1800"/>
                        <a:t>0.1 dB</a:t>
                      </a:r>
                      <a:endParaRPr b="1" sz="1800"/>
                    </a:p>
                  </a:txBody>
                  <a:tcPr marT="45725" marB="45725" marR="68575" marL="68575"/>
                </a:tc>
              </a:tr>
              <a:tr h="467425">
                <a:tc rowSpan="2">
                  <a:txBody>
                    <a:bodyPr/>
                    <a:lstStyle/>
                    <a:p>
                      <a:pPr indent="0" lvl="0" marL="0" marR="0" rtl="0" algn="ctr">
                        <a:spcBef>
                          <a:spcPts val="0"/>
                        </a:spcBef>
                        <a:spcAft>
                          <a:spcPts val="0"/>
                        </a:spcAft>
                        <a:buNone/>
                      </a:pPr>
                      <a:r>
                        <a:rPr b="1" lang="en-US" sz="1800"/>
                        <a:t>MM</a:t>
                      </a:r>
                      <a:r>
                        <a:rPr b="1" lang="en-US" sz="1800"/>
                        <a:t> 62.5/125 micron</a:t>
                      </a:r>
                      <a:endParaRPr b="1" sz="1800"/>
                    </a:p>
                  </a:txBody>
                  <a:tcPr marT="45725" marB="45725" marR="68575" marL="68575"/>
                </a:tc>
                <a:tc>
                  <a:txBody>
                    <a:bodyPr/>
                    <a:lstStyle/>
                    <a:p>
                      <a:pPr indent="0" lvl="0" marL="0" marR="0" rtl="0" algn="ctr">
                        <a:spcBef>
                          <a:spcPts val="0"/>
                        </a:spcBef>
                        <a:spcAft>
                          <a:spcPts val="0"/>
                        </a:spcAft>
                        <a:buNone/>
                      </a:pPr>
                      <a:r>
                        <a:rPr b="1" lang="en-US" sz="1800"/>
                        <a:t>850 nm</a:t>
                      </a:r>
                      <a:endParaRPr b="1" sz="1800"/>
                    </a:p>
                  </a:txBody>
                  <a:tcPr marT="45725" marB="45725" marR="68575" marL="68575"/>
                </a:tc>
                <a:tc>
                  <a:txBody>
                    <a:bodyPr/>
                    <a:lstStyle/>
                    <a:p>
                      <a:pPr indent="0" lvl="0" marL="0" marR="0" rtl="0" algn="ctr">
                        <a:spcBef>
                          <a:spcPts val="0"/>
                        </a:spcBef>
                        <a:spcAft>
                          <a:spcPts val="0"/>
                        </a:spcAft>
                        <a:buNone/>
                      </a:pPr>
                      <a:r>
                        <a:rPr b="1" lang="en-US" sz="1800"/>
                        <a:t>3.5</a:t>
                      </a:r>
                      <a:r>
                        <a:rPr b="1" lang="en-US" sz="1800"/>
                        <a:t> dB</a:t>
                      </a:r>
                      <a:endParaRPr b="1" sz="1800"/>
                    </a:p>
                  </a:txBody>
                  <a:tcPr marT="45725" marB="45725" marR="68575" marL="68575"/>
                </a:tc>
                <a:tc>
                  <a:txBody>
                    <a:bodyPr/>
                    <a:lstStyle/>
                    <a:p>
                      <a:pPr indent="0" lvl="0" marL="0" marR="0" rtl="0" algn="l">
                        <a:spcBef>
                          <a:spcPts val="0"/>
                        </a:spcBef>
                        <a:spcAft>
                          <a:spcPts val="0"/>
                        </a:spcAft>
                        <a:buNone/>
                      </a:pPr>
                      <a:r>
                        <a:rPr b="1" lang="en-US" sz="1800"/>
                        <a:t>0.75 dB</a:t>
                      </a:r>
                      <a:endParaRPr b="1" sz="1800"/>
                    </a:p>
                  </a:txBody>
                  <a:tcPr marT="45725" marB="45725" marR="68575" marL="68575"/>
                </a:tc>
                <a:tc>
                  <a:txBody>
                    <a:bodyPr/>
                    <a:lstStyle/>
                    <a:p>
                      <a:pPr indent="0" lvl="0" marL="0" marR="0" rtl="0" algn="l">
                        <a:spcBef>
                          <a:spcPts val="0"/>
                        </a:spcBef>
                        <a:spcAft>
                          <a:spcPts val="0"/>
                        </a:spcAft>
                        <a:buNone/>
                      </a:pPr>
                      <a:r>
                        <a:rPr b="1" lang="en-US" sz="1800"/>
                        <a:t>0.1 dB</a:t>
                      </a:r>
                      <a:endParaRPr b="1" sz="1800"/>
                    </a:p>
                  </a:txBody>
                  <a:tcPr marT="45725" marB="45725" marR="68575" marL="68575"/>
                </a:tc>
              </a:tr>
              <a:tr h="467425">
                <a:tc vMerge="1"/>
                <a:tc>
                  <a:txBody>
                    <a:bodyPr/>
                    <a:lstStyle/>
                    <a:p>
                      <a:pPr indent="0" lvl="0" marL="0" marR="0" rtl="0" algn="ctr">
                        <a:spcBef>
                          <a:spcPts val="0"/>
                        </a:spcBef>
                        <a:spcAft>
                          <a:spcPts val="0"/>
                        </a:spcAft>
                        <a:buNone/>
                      </a:pPr>
                      <a:r>
                        <a:rPr b="1" lang="en-US" sz="1800"/>
                        <a:t>1300 nm</a:t>
                      </a:r>
                      <a:endParaRPr b="1" sz="1800"/>
                    </a:p>
                  </a:txBody>
                  <a:tcPr marT="45725" marB="45725" marR="68575" marL="68575"/>
                </a:tc>
                <a:tc>
                  <a:txBody>
                    <a:bodyPr/>
                    <a:lstStyle/>
                    <a:p>
                      <a:pPr indent="0" lvl="0" marL="0" marR="0" rtl="0" algn="ctr">
                        <a:spcBef>
                          <a:spcPts val="0"/>
                        </a:spcBef>
                        <a:spcAft>
                          <a:spcPts val="0"/>
                        </a:spcAft>
                        <a:buNone/>
                      </a:pPr>
                      <a:r>
                        <a:rPr b="1" lang="en-US" sz="1800"/>
                        <a:t>1.5 dB</a:t>
                      </a:r>
                      <a:endParaRPr b="1" sz="1800"/>
                    </a:p>
                  </a:txBody>
                  <a:tcPr marT="45725" marB="45725" marR="68575" marL="68575"/>
                </a:tc>
                <a:tc>
                  <a:txBody>
                    <a:bodyPr/>
                    <a:lstStyle/>
                    <a:p>
                      <a:pPr indent="0" lvl="0" marL="0" marR="0" rtl="0" algn="l">
                        <a:spcBef>
                          <a:spcPts val="0"/>
                        </a:spcBef>
                        <a:spcAft>
                          <a:spcPts val="0"/>
                        </a:spcAft>
                        <a:buNone/>
                      </a:pPr>
                      <a:r>
                        <a:rPr b="1" lang="en-US" sz="1800"/>
                        <a:t>0.75 dB</a:t>
                      </a:r>
                      <a:endParaRPr b="1" sz="1800"/>
                    </a:p>
                  </a:txBody>
                  <a:tcPr marT="45725" marB="45725" marR="68575" marL="68575"/>
                </a:tc>
                <a:tc>
                  <a:txBody>
                    <a:bodyPr/>
                    <a:lstStyle/>
                    <a:p>
                      <a:pPr indent="0" lvl="0" marL="0" marR="0" rtl="0" algn="l">
                        <a:spcBef>
                          <a:spcPts val="0"/>
                        </a:spcBef>
                        <a:spcAft>
                          <a:spcPts val="0"/>
                        </a:spcAft>
                        <a:buNone/>
                      </a:pPr>
                      <a:r>
                        <a:rPr b="1" lang="en-US" sz="1800"/>
                        <a:t>0.1 dB</a:t>
                      </a:r>
                      <a:endParaRPr b="1" sz="1800"/>
                    </a:p>
                  </a:txBody>
                  <a:tcPr marT="45725" marB="45725" marR="68575" marL="68575"/>
                </a:tc>
              </a:tr>
              <a:tr h="467425">
                <a:tc>
                  <a:txBody>
                    <a:bodyPr/>
                    <a:lstStyle/>
                    <a:p>
                      <a:pPr indent="0" lvl="0" marL="0" marR="0" rtl="0" algn="ctr">
                        <a:spcBef>
                          <a:spcPts val="0"/>
                        </a:spcBef>
                        <a:spcAft>
                          <a:spcPts val="0"/>
                        </a:spcAft>
                        <a:buNone/>
                      </a:pPr>
                      <a:r>
                        <a:rPr b="1" lang="en-US" sz="1800"/>
                        <a:t>SM</a:t>
                      </a:r>
                      <a:r>
                        <a:rPr b="1" lang="en-US" sz="1800"/>
                        <a:t> 9 micron</a:t>
                      </a:r>
                      <a:endParaRPr b="1" sz="1800"/>
                    </a:p>
                  </a:txBody>
                  <a:tcPr marT="45725" marB="45725" marR="68575" marL="68575"/>
                </a:tc>
                <a:tc>
                  <a:txBody>
                    <a:bodyPr/>
                    <a:lstStyle/>
                    <a:p>
                      <a:pPr indent="0" lvl="0" marL="0" marR="0" rtl="0" algn="ctr">
                        <a:spcBef>
                          <a:spcPts val="0"/>
                        </a:spcBef>
                        <a:spcAft>
                          <a:spcPts val="0"/>
                        </a:spcAft>
                        <a:buNone/>
                      </a:pPr>
                      <a:r>
                        <a:rPr b="1" lang="en-US" sz="1800"/>
                        <a:t>1310 nm</a:t>
                      </a:r>
                      <a:endParaRPr b="1" sz="1800"/>
                    </a:p>
                  </a:txBody>
                  <a:tcPr marT="45725" marB="45725" marR="68575" marL="68575"/>
                </a:tc>
                <a:tc>
                  <a:txBody>
                    <a:bodyPr/>
                    <a:lstStyle/>
                    <a:p>
                      <a:pPr indent="0" lvl="0" marL="0" marR="0" rtl="0" algn="ctr">
                        <a:spcBef>
                          <a:spcPts val="0"/>
                        </a:spcBef>
                        <a:spcAft>
                          <a:spcPts val="0"/>
                        </a:spcAft>
                        <a:buNone/>
                      </a:pPr>
                      <a:r>
                        <a:rPr b="1" lang="en-US" sz="1800"/>
                        <a:t>0.4 dB</a:t>
                      </a:r>
                      <a:endParaRPr b="1" sz="1800"/>
                    </a:p>
                  </a:txBody>
                  <a:tcPr marT="45725" marB="45725" marR="68575" marL="68575"/>
                </a:tc>
                <a:tc>
                  <a:txBody>
                    <a:bodyPr/>
                    <a:lstStyle/>
                    <a:p>
                      <a:pPr indent="0" lvl="0" marL="0" marR="0" rtl="0" algn="l">
                        <a:spcBef>
                          <a:spcPts val="0"/>
                        </a:spcBef>
                        <a:spcAft>
                          <a:spcPts val="0"/>
                        </a:spcAft>
                        <a:buNone/>
                      </a:pPr>
                      <a:r>
                        <a:rPr b="1" lang="en-US" sz="1800"/>
                        <a:t>0.75 dB</a:t>
                      </a:r>
                      <a:endParaRPr b="1" sz="1800"/>
                    </a:p>
                  </a:txBody>
                  <a:tcPr marT="45725" marB="45725" marR="68575" marL="68575"/>
                </a:tc>
                <a:tc>
                  <a:txBody>
                    <a:bodyPr/>
                    <a:lstStyle/>
                    <a:p>
                      <a:pPr indent="0" lvl="0" marL="0" marR="0" rtl="0" algn="l">
                        <a:spcBef>
                          <a:spcPts val="0"/>
                        </a:spcBef>
                        <a:spcAft>
                          <a:spcPts val="0"/>
                        </a:spcAft>
                        <a:buNone/>
                      </a:pPr>
                      <a:r>
                        <a:rPr b="1" lang="en-US" sz="1800"/>
                        <a:t>0.1 dB</a:t>
                      </a:r>
                      <a:endParaRPr b="1" sz="1800"/>
                    </a:p>
                  </a:txBody>
                  <a:tcPr marT="45725" marB="45725" marR="68575" marL="68575"/>
                </a:tc>
              </a:tr>
              <a:tr h="467425">
                <a:tc>
                  <a:txBody>
                    <a:bodyPr/>
                    <a:lstStyle/>
                    <a:p>
                      <a:pPr indent="0" lvl="0" marL="0" marR="0" rtl="0" algn="ctr">
                        <a:spcBef>
                          <a:spcPts val="0"/>
                        </a:spcBef>
                        <a:spcAft>
                          <a:spcPts val="0"/>
                        </a:spcAft>
                        <a:buNone/>
                      </a:pPr>
                      <a:r>
                        <a:rPr b="1" lang="en-US" sz="1800"/>
                        <a:t>SM 9 micron</a:t>
                      </a:r>
                      <a:endParaRPr b="1" sz="1800"/>
                    </a:p>
                  </a:txBody>
                  <a:tcPr marT="45725" marB="45725" marR="68575" marL="68575"/>
                </a:tc>
                <a:tc>
                  <a:txBody>
                    <a:bodyPr/>
                    <a:lstStyle/>
                    <a:p>
                      <a:pPr indent="0" lvl="0" marL="0" marR="0" rtl="0" algn="ctr">
                        <a:spcBef>
                          <a:spcPts val="0"/>
                        </a:spcBef>
                        <a:spcAft>
                          <a:spcPts val="0"/>
                        </a:spcAft>
                        <a:buNone/>
                      </a:pPr>
                      <a:r>
                        <a:rPr b="1" lang="en-US" sz="1800"/>
                        <a:t>1550 nm</a:t>
                      </a:r>
                      <a:endParaRPr b="1" sz="1800"/>
                    </a:p>
                  </a:txBody>
                  <a:tcPr marT="45725" marB="45725" marR="68575" marL="68575"/>
                </a:tc>
                <a:tc>
                  <a:txBody>
                    <a:bodyPr/>
                    <a:lstStyle/>
                    <a:p>
                      <a:pPr indent="0" lvl="0" marL="0" marR="0" rtl="0" algn="ctr">
                        <a:spcBef>
                          <a:spcPts val="0"/>
                        </a:spcBef>
                        <a:spcAft>
                          <a:spcPts val="0"/>
                        </a:spcAft>
                        <a:buNone/>
                      </a:pPr>
                      <a:r>
                        <a:rPr b="1" lang="en-US" sz="1800"/>
                        <a:t>0.3 dB</a:t>
                      </a:r>
                      <a:endParaRPr b="1" sz="1800"/>
                    </a:p>
                  </a:txBody>
                  <a:tcPr marT="45725" marB="45725" marR="68575" marL="68575"/>
                </a:tc>
                <a:tc>
                  <a:txBody>
                    <a:bodyPr/>
                    <a:lstStyle/>
                    <a:p>
                      <a:pPr indent="0" lvl="0" marL="0" marR="0" rtl="0" algn="l">
                        <a:spcBef>
                          <a:spcPts val="0"/>
                        </a:spcBef>
                        <a:spcAft>
                          <a:spcPts val="0"/>
                        </a:spcAft>
                        <a:buNone/>
                      </a:pPr>
                      <a:r>
                        <a:rPr b="1" lang="en-US" sz="1800"/>
                        <a:t>0.75 dB</a:t>
                      </a:r>
                      <a:endParaRPr b="1" sz="1800"/>
                    </a:p>
                  </a:txBody>
                  <a:tcPr marT="45725" marB="45725" marR="68575" marL="68575"/>
                </a:tc>
                <a:tc>
                  <a:txBody>
                    <a:bodyPr/>
                    <a:lstStyle/>
                    <a:p>
                      <a:pPr indent="0" lvl="0" marL="0" marR="0" rtl="0" algn="l">
                        <a:spcBef>
                          <a:spcPts val="0"/>
                        </a:spcBef>
                        <a:spcAft>
                          <a:spcPts val="0"/>
                        </a:spcAft>
                        <a:buNone/>
                      </a:pPr>
                      <a:r>
                        <a:rPr b="1" lang="en-US" sz="1800"/>
                        <a:t>0.1 dB</a:t>
                      </a:r>
                      <a:endParaRPr b="1" sz="1800"/>
                    </a:p>
                  </a:txBody>
                  <a:tcPr marT="45725" marB="45725" marR="68575" marL="68575"/>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25"/>
          <p:cNvSpPr txBox="1"/>
          <p:nvPr>
            <p:ph idx="1" type="body"/>
          </p:nvPr>
        </p:nvSpPr>
        <p:spPr>
          <a:xfrm>
            <a:off x="0" y="1918158"/>
            <a:ext cx="6064624"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Jarak Maksimum Fiber Optic</a:t>
            </a:r>
            <a:endParaRPr/>
          </a:p>
        </p:txBody>
      </p:sp>
      <p:sp>
        <p:nvSpPr>
          <p:cNvPr id="288" name="Google Shape;288;p25"/>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Jenis Fiber Optic Berdasarkan Mode</a:t>
            </a:r>
            <a:endParaRPr/>
          </a:p>
        </p:txBody>
      </p:sp>
      <p:graphicFrame>
        <p:nvGraphicFramePr>
          <p:cNvPr id="289" name="Google Shape;289;p25"/>
          <p:cNvGraphicFramePr/>
          <p:nvPr/>
        </p:nvGraphicFramePr>
        <p:xfrm>
          <a:off x="184914" y="2579387"/>
          <a:ext cx="3000000" cy="3000000"/>
        </p:xfrm>
        <a:graphic>
          <a:graphicData uri="http://schemas.openxmlformats.org/drawingml/2006/table">
            <a:tbl>
              <a:tblPr bandRow="1" firstRow="1">
                <a:noFill/>
                <a:tableStyleId>{E1D9C8E9-B65B-4262-9CB1-04BE612C260E}</a:tableStyleId>
              </a:tblPr>
              <a:tblGrid>
                <a:gridCol w="2252350"/>
                <a:gridCol w="1865800"/>
                <a:gridCol w="4867825"/>
                <a:gridCol w="1532975"/>
              </a:tblGrid>
              <a:tr h="357975">
                <a:tc>
                  <a:txBody>
                    <a:bodyPr/>
                    <a:lstStyle/>
                    <a:p>
                      <a:pPr indent="0" lvl="0" marL="0" marR="0" rtl="0" algn="ctr">
                        <a:spcBef>
                          <a:spcPts val="0"/>
                        </a:spcBef>
                        <a:spcAft>
                          <a:spcPts val="0"/>
                        </a:spcAft>
                        <a:buNone/>
                      </a:pPr>
                      <a:r>
                        <a:rPr lang="en-US" sz="1800"/>
                        <a:t>Standar</a:t>
                      </a:r>
                      <a:endParaRPr sz="1800"/>
                    </a:p>
                  </a:txBody>
                  <a:tcPr marT="45725" marB="45725" marR="68575" marL="68575"/>
                </a:tc>
                <a:tc>
                  <a:txBody>
                    <a:bodyPr/>
                    <a:lstStyle/>
                    <a:p>
                      <a:pPr indent="0" lvl="0" marL="0" marR="0" rtl="0" algn="ctr">
                        <a:spcBef>
                          <a:spcPts val="0"/>
                        </a:spcBef>
                        <a:spcAft>
                          <a:spcPts val="0"/>
                        </a:spcAft>
                        <a:buNone/>
                      </a:pPr>
                      <a:r>
                        <a:rPr lang="en-US" sz="1800"/>
                        <a:t>Data</a:t>
                      </a:r>
                      <a:r>
                        <a:rPr lang="en-US" sz="1800"/>
                        <a:t> Rate (mbps)</a:t>
                      </a:r>
                      <a:endParaRPr sz="1800"/>
                    </a:p>
                  </a:txBody>
                  <a:tcPr marT="45725" marB="45725" marR="68575" marL="68575"/>
                </a:tc>
                <a:tc>
                  <a:txBody>
                    <a:bodyPr/>
                    <a:lstStyle/>
                    <a:p>
                      <a:pPr indent="0" lvl="0" marL="0" marR="0" rtl="0" algn="ctr">
                        <a:spcBef>
                          <a:spcPts val="0"/>
                        </a:spcBef>
                        <a:spcAft>
                          <a:spcPts val="0"/>
                        </a:spcAft>
                        <a:buNone/>
                      </a:pPr>
                      <a:r>
                        <a:rPr lang="en-US" sz="1800"/>
                        <a:t>Tipe FO</a:t>
                      </a:r>
                      <a:endParaRPr sz="1800"/>
                    </a:p>
                  </a:txBody>
                  <a:tcPr marT="45725" marB="45725" marR="68575" marL="68575"/>
                </a:tc>
                <a:tc>
                  <a:txBody>
                    <a:bodyPr/>
                    <a:lstStyle/>
                    <a:p>
                      <a:pPr indent="0" lvl="0" marL="0" marR="0" rtl="0" algn="ctr">
                        <a:spcBef>
                          <a:spcPts val="0"/>
                        </a:spcBef>
                        <a:spcAft>
                          <a:spcPts val="0"/>
                        </a:spcAft>
                        <a:buNone/>
                      </a:pPr>
                      <a:r>
                        <a:rPr lang="en-US" sz="1800"/>
                        <a:t>Standar IEEE</a:t>
                      </a:r>
                      <a:endParaRPr sz="1800"/>
                    </a:p>
                  </a:txBody>
                  <a:tcPr marT="45725" marB="45725" marR="68575" marL="68575"/>
                </a:tc>
              </a:tr>
              <a:tr h="467425">
                <a:tc>
                  <a:txBody>
                    <a:bodyPr/>
                    <a:lstStyle/>
                    <a:p>
                      <a:pPr indent="0" lvl="0" marL="0" marR="0" rtl="0" algn="ctr">
                        <a:spcBef>
                          <a:spcPts val="0"/>
                        </a:spcBef>
                        <a:spcAft>
                          <a:spcPts val="0"/>
                        </a:spcAft>
                        <a:buNone/>
                      </a:pPr>
                      <a:r>
                        <a:rPr b="1" lang="en-US" sz="1800"/>
                        <a:t>10Base-FL</a:t>
                      </a:r>
                      <a:endParaRPr b="1" sz="1800"/>
                    </a:p>
                  </a:txBody>
                  <a:tcPr marT="45725" marB="45725" marR="68575" marL="68575"/>
                </a:tc>
                <a:tc>
                  <a:txBody>
                    <a:bodyPr/>
                    <a:lstStyle/>
                    <a:p>
                      <a:pPr indent="0" lvl="0" marL="0" marR="0" rtl="0" algn="ctr">
                        <a:spcBef>
                          <a:spcPts val="0"/>
                        </a:spcBef>
                        <a:spcAft>
                          <a:spcPts val="0"/>
                        </a:spcAft>
                        <a:buNone/>
                      </a:pPr>
                      <a:r>
                        <a:rPr b="1" lang="en-US" sz="1800"/>
                        <a:t>10</a:t>
                      </a:r>
                      <a:endParaRPr b="1" sz="1800"/>
                    </a:p>
                  </a:txBody>
                  <a:tcPr marT="45725" marB="45725" marR="68575" marL="68575"/>
                </a:tc>
                <a:tc>
                  <a:txBody>
                    <a:bodyPr/>
                    <a:lstStyle/>
                    <a:p>
                      <a:pPr indent="0" lvl="0" marL="0" marR="0" rtl="0" algn="ctr">
                        <a:spcBef>
                          <a:spcPts val="0"/>
                        </a:spcBef>
                        <a:spcAft>
                          <a:spcPts val="0"/>
                        </a:spcAft>
                        <a:buNone/>
                      </a:pPr>
                      <a:r>
                        <a:rPr b="1" lang="en-US" sz="1800"/>
                        <a:t>850nm</a:t>
                      </a:r>
                      <a:r>
                        <a:rPr b="1" lang="en-US" sz="1800"/>
                        <a:t> MM 50/125 micron / 62.5/125 micron</a:t>
                      </a:r>
                      <a:endParaRPr b="1" sz="1800"/>
                    </a:p>
                  </a:txBody>
                  <a:tcPr marT="45725" marB="45725" marR="68575" marL="68575"/>
                </a:tc>
                <a:tc>
                  <a:txBody>
                    <a:bodyPr/>
                    <a:lstStyle/>
                    <a:p>
                      <a:pPr indent="0" lvl="0" marL="0" marR="0" rtl="0" algn="l">
                        <a:spcBef>
                          <a:spcPts val="0"/>
                        </a:spcBef>
                        <a:spcAft>
                          <a:spcPts val="0"/>
                        </a:spcAft>
                        <a:buNone/>
                      </a:pPr>
                      <a:r>
                        <a:rPr b="1" lang="en-US" sz="1800"/>
                        <a:t>2 Km</a:t>
                      </a:r>
                      <a:endParaRPr b="1" sz="1800"/>
                    </a:p>
                  </a:txBody>
                  <a:tcPr marT="45725" marB="45725" marR="68575" marL="68575"/>
                </a:tc>
              </a:tr>
              <a:tr h="467425">
                <a:tc>
                  <a:txBody>
                    <a:bodyPr/>
                    <a:lstStyle/>
                    <a:p>
                      <a:pPr indent="0" lvl="0" marL="0" marR="0" rtl="0" algn="ctr">
                        <a:lnSpc>
                          <a:spcPct val="100000"/>
                        </a:lnSpc>
                        <a:spcBef>
                          <a:spcPts val="0"/>
                        </a:spcBef>
                        <a:spcAft>
                          <a:spcPts val="0"/>
                        </a:spcAft>
                        <a:buClr>
                          <a:schemeClr val="dk1"/>
                        </a:buClr>
                        <a:buSzPts val="1800"/>
                        <a:buFont typeface="Calibri"/>
                        <a:buNone/>
                      </a:pPr>
                      <a:r>
                        <a:rPr b="1" lang="en-US" sz="1800"/>
                        <a:t>100Base-FX</a:t>
                      </a:r>
                      <a:endParaRPr b="1" sz="1800"/>
                    </a:p>
                  </a:txBody>
                  <a:tcPr marT="45725" marB="45725" marR="68575" marL="68575"/>
                </a:tc>
                <a:tc>
                  <a:txBody>
                    <a:bodyPr/>
                    <a:lstStyle/>
                    <a:p>
                      <a:pPr indent="0" lvl="0" marL="0" marR="0" rtl="0" algn="ctr">
                        <a:spcBef>
                          <a:spcPts val="0"/>
                        </a:spcBef>
                        <a:spcAft>
                          <a:spcPts val="0"/>
                        </a:spcAft>
                        <a:buNone/>
                      </a:pPr>
                      <a:r>
                        <a:rPr b="1" lang="en-US" sz="1800"/>
                        <a:t>100</a:t>
                      </a:r>
                      <a:endParaRPr b="1" sz="1800"/>
                    </a:p>
                  </a:txBody>
                  <a:tcPr marT="45725" marB="45725" marR="68575" marL="68575"/>
                </a:tc>
                <a:tc>
                  <a:txBody>
                    <a:bodyPr/>
                    <a:lstStyle/>
                    <a:p>
                      <a:pPr indent="0" lvl="0" marL="0" marR="0" rtl="0" algn="ctr">
                        <a:lnSpc>
                          <a:spcPct val="100000"/>
                        </a:lnSpc>
                        <a:spcBef>
                          <a:spcPts val="0"/>
                        </a:spcBef>
                        <a:spcAft>
                          <a:spcPts val="0"/>
                        </a:spcAft>
                        <a:buClr>
                          <a:schemeClr val="dk1"/>
                        </a:buClr>
                        <a:buSzPts val="1800"/>
                        <a:buFont typeface="Calibri"/>
                        <a:buNone/>
                      </a:pPr>
                      <a:r>
                        <a:rPr b="1" lang="en-US" sz="1800"/>
                        <a:t>1300nm</a:t>
                      </a:r>
                      <a:r>
                        <a:rPr b="1" lang="en-US" sz="1800"/>
                        <a:t> MM 50/125 micron / 62.5/125 micron</a:t>
                      </a:r>
                      <a:endParaRPr b="1" sz="1800"/>
                    </a:p>
                  </a:txBody>
                  <a:tcPr marT="45725" marB="45725" marR="68575" marL="68575"/>
                </a:tc>
                <a:tc>
                  <a:txBody>
                    <a:bodyPr/>
                    <a:lstStyle/>
                    <a:p>
                      <a:pPr indent="0" lvl="0" marL="0" marR="0" rtl="0" algn="l">
                        <a:spcBef>
                          <a:spcPts val="0"/>
                        </a:spcBef>
                        <a:spcAft>
                          <a:spcPts val="0"/>
                        </a:spcAft>
                        <a:buNone/>
                      </a:pPr>
                      <a:r>
                        <a:rPr b="1" lang="en-US" sz="1800"/>
                        <a:t>2 Km</a:t>
                      </a:r>
                      <a:endParaRPr b="1" sz="1800"/>
                    </a:p>
                  </a:txBody>
                  <a:tcPr marT="45725" marB="45725" marR="68575" marL="68575"/>
                </a:tc>
              </a:tr>
              <a:tr h="467425">
                <a:tc>
                  <a:txBody>
                    <a:bodyPr/>
                    <a:lstStyle/>
                    <a:p>
                      <a:pPr indent="0" lvl="0" marL="0" marR="0" rtl="0" algn="ctr">
                        <a:spcBef>
                          <a:spcPts val="0"/>
                        </a:spcBef>
                        <a:spcAft>
                          <a:spcPts val="0"/>
                        </a:spcAft>
                        <a:buNone/>
                      </a:pPr>
                      <a:r>
                        <a:rPr b="1" lang="en-US" sz="1800"/>
                        <a:t>100Base-SX</a:t>
                      </a:r>
                      <a:endParaRPr b="1" sz="1800"/>
                    </a:p>
                  </a:txBody>
                  <a:tcPr marT="45725" marB="45725" marR="68575" marL="68575"/>
                </a:tc>
                <a:tc>
                  <a:txBody>
                    <a:bodyPr/>
                    <a:lstStyle/>
                    <a:p>
                      <a:pPr indent="0" lvl="0" marL="0" marR="0" rtl="0" algn="ctr">
                        <a:spcBef>
                          <a:spcPts val="0"/>
                        </a:spcBef>
                        <a:spcAft>
                          <a:spcPts val="0"/>
                        </a:spcAft>
                        <a:buNone/>
                      </a:pPr>
                      <a:r>
                        <a:rPr b="1" lang="en-US" sz="1800"/>
                        <a:t>100</a:t>
                      </a:r>
                      <a:endParaRPr b="1" sz="1800"/>
                    </a:p>
                  </a:txBody>
                  <a:tcPr marT="45725" marB="45725" marR="68575" marL="68575"/>
                </a:tc>
                <a:tc>
                  <a:txBody>
                    <a:bodyPr/>
                    <a:lstStyle/>
                    <a:p>
                      <a:pPr indent="0" lvl="0" marL="0" marR="0" rtl="0" algn="ctr">
                        <a:lnSpc>
                          <a:spcPct val="100000"/>
                        </a:lnSpc>
                        <a:spcBef>
                          <a:spcPts val="0"/>
                        </a:spcBef>
                        <a:spcAft>
                          <a:spcPts val="0"/>
                        </a:spcAft>
                        <a:buClr>
                          <a:schemeClr val="dk1"/>
                        </a:buClr>
                        <a:buSzPts val="1800"/>
                        <a:buFont typeface="Calibri"/>
                        <a:buNone/>
                      </a:pPr>
                      <a:r>
                        <a:rPr b="1" lang="en-US" sz="1800"/>
                        <a:t>850nm</a:t>
                      </a:r>
                      <a:r>
                        <a:rPr b="1" lang="en-US" sz="1800"/>
                        <a:t> MM 50/125 micron / 62.5/125 micron</a:t>
                      </a:r>
                      <a:endParaRPr b="1" sz="1800"/>
                    </a:p>
                  </a:txBody>
                  <a:tcPr marT="45725" marB="45725" marR="68575" marL="68575"/>
                </a:tc>
                <a:tc>
                  <a:txBody>
                    <a:bodyPr/>
                    <a:lstStyle/>
                    <a:p>
                      <a:pPr indent="0" lvl="0" marL="0" marR="0" rtl="0" algn="l">
                        <a:spcBef>
                          <a:spcPts val="0"/>
                        </a:spcBef>
                        <a:spcAft>
                          <a:spcPts val="0"/>
                        </a:spcAft>
                        <a:buNone/>
                      </a:pPr>
                      <a:r>
                        <a:rPr b="1" lang="en-US" sz="1800"/>
                        <a:t>300 m</a:t>
                      </a:r>
                      <a:endParaRPr b="1" sz="1800"/>
                    </a:p>
                  </a:txBody>
                  <a:tcPr marT="45725" marB="45725" marR="68575" marL="68575"/>
                </a:tc>
              </a:tr>
              <a:tr h="467425">
                <a:tc rowSpan="2">
                  <a:txBody>
                    <a:bodyPr/>
                    <a:lstStyle/>
                    <a:p>
                      <a:pPr indent="0" lvl="0" marL="0" marR="0" rtl="0" algn="ctr">
                        <a:lnSpc>
                          <a:spcPct val="100000"/>
                        </a:lnSpc>
                        <a:spcBef>
                          <a:spcPts val="0"/>
                        </a:spcBef>
                        <a:spcAft>
                          <a:spcPts val="0"/>
                        </a:spcAft>
                        <a:buClr>
                          <a:schemeClr val="dk1"/>
                        </a:buClr>
                        <a:buSzPts val="1800"/>
                        <a:buFont typeface="Calibri"/>
                        <a:buNone/>
                      </a:pPr>
                      <a:r>
                        <a:rPr b="1" lang="en-US" sz="1800"/>
                        <a:t>1000Base-SX</a:t>
                      </a:r>
                      <a:endParaRPr b="1" sz="1800"/>
                    </a:p>
                  </a:txBody>
                  <a:tcPr marT="45725" marB="45725" marR="68575" marL="68575"/>
                </a:tc>
                <a:tc rowSpan="2">
                  <a:txBody>
                    <a:bodyPr/>
                    <a:lstStyle/>
                    <a:p>
                      <a:pPr indent="0" lvl="0" marL="0" marR="0" rtl="0" algn="ctr">
                        <a:spcBef>
                          <a:spcPts val="0"/>
                        </a:spcBef>
                        <a:spcAft>
                          <a:spcPts val="0"/>
                        </a:spcAft>
                        <a:buNone/>
                      </a:pPr>
                      <a:r>
                        <a:rPr b="1" lang="en-US" sz="1800"/>
                        <a:t>1000</a:t>
                      </a:r>
                      <a:endParaRPr b="1" sz="1800"/>
                    </a:p>
                  </a:txBody>
                  <a:tcPr marT="45725" marB="45725" marR="68575" marL="68575"/>
                </a:tc>
                <a:tc>
                  <a:txBody>
                    <a:bodyPr/>
                    <a:lstStyle/>
                    <a:p>
                      <a:pPr indent="0" lvl="0" marL="0" marR="0" rtl="0" algn="ctr">
                        <a:lnSpc>
                          <a:spcPct val="100000"/>
                        </a:lnSpc>
                        <a:spcBef>
                          <a:spcPts val="0"/>
                        </a:spcBef>
                        <a:spcAft>
                          <a:spcPts val="0"/>
                        </a:spcAft>
                        <a:buClr>
                          <a:schemeClr val="dk1"/>
                        </a:buClr>
                        <a:buSzPts val="1800"/>
                        <a:buFont typeface="Calibri"/>
                        <a:buNone/>
                      </a:pPr>
                      <a:r>
                        <a:rPr b="1" lang="en-US" sz="1800"/>
                        <a:t>850nm</a:t>
                      </a:r>
                      <a:r>
                        <a:rPr b="1" lang="en-US" sz="1800"/>
                        <a:t> MM 50/125 micron</a:t>
                      </a:r>
                      <a:endParaRPr b="1" sz="1800"/>
                    </a:p>
                  </a:txBody>
                  <a:tcPr marT="45725" marB="45725" marR="68575" marL="68575"/>
                </a:tc>
                <a:tc>
                  <a:txBody>
                    <a:bodyPr/>
                    <a:lstStyle/>
                    <a:p>
                      <a:pPr indent="0" lvl="0" marL="0" marR="0" rtl="0" algn="l">
                        <a:spcBef>
                          <a:spcPts val="0"/>
                        </a:spcBef>
                        <a:spcAft>
                          <a:spcPts val="0"/>
                        </a:spcAft>
                        <a:buNone/>
                      </a:pPr>
                      <a:r>
                        <a:rPr b="1" lang="en-US" sz="1800"/>
                        <a:t>550 m</a:t>
                      </a:r>
                      <a:endParaRPr b="1" sz="1800"/>
                    </a:p>
                  </a:txBody>
                  <a:tcPr marT="45725" marB="45725" marR="68575" marL="68575"/>
                </a:tc>
              </a:tr>
              <a:tr h="467425">
                <a:tc vMerge="1"/>
                <a:tc vMerge="1"/>
                <a:tc>
                  <a:txBody>
                    <a:bodyPr/>
                    <a:lstStyle/>
                    <a:p>
                      <a:pPr indent="0" lvl="0" marL="0" marR="0" rtl="0" algn="ctr">
                        <a:lnSpc>
                          <a:spcPct val="100000"/>
                        </a:lnSpc>
                        <a:spcBef>
                          <a:spcPts val="0"/>
                        </a:spcBef>
                        <a:spcAft>
                          <a:spcPts val="0"/>
                        </a:spcAft>
                        <a:buClr>
                          <a:schemeClr val="dk1"/>
                        </a:buClr>
                        <a:buSzPts val="1800"/>
                        <a:buFont typeface="Calibri"/>
                        <a:buNone/>
                      </a:pPr>
                      <a:r>
                        <a:rPr b="1" lang="en-US" sz="1800"/>
                        <a:t>850nm</a:t>
                      </a:r>
                      <a:r>
                        <a:rPr b="1" lang="en-US" sz="1800"/>
                        <a:t> MM 62.5/125 micron</a:t>
                      </a:r>
                      <a:endParaRPr b="1" sz="1800"/>
                    </a:p>
                  </a:txBody>
                  <a:tcPr marT="45725" marB="45725" marR="68575" marL="68575"/>
                </a:tc>
                <a:tc>
                  <a:txBody>
                    <a:bodyPr/>
                    <a:lstStyle/>
                    <a:p>
                      <a:pPr indent="0" lvl="0" marL="0" marR="0" rtl="0" algn="l">
                        <a:spcBef>
                          <a:spcPts val="0"/>
                        </a:spcBef>
                        <a:spcAft>
                          <a:spcPts val="0"/>
                        </a:spcAft>
                        <a:buNone/>
                      </a:pPr>
                      <a:r>
                        <a:rPr b="1" lang="en-US" sz="1800"/>
                        <a:t>220 m</a:t>
                      </a:r>
                      <a:endParaRPr b="1" sz="1800"/>
                    </a:p>
                  </a:txBody>
                  <a:tcPr marT="45725" marB="45725" marR="68575" marL="68575"/>
                </a:tc>
              </a:tr>
              <a:tr h="467425">
                <a:tc rowSpan="2">
                  <a:txBody>
                    <a:bodyPr/>
                    <a:lstStyle/>
                    <a:p>
                      <a:pPr indent="0" lvl="0" marL="0" marR="0" rtl="0" algn="ctr">
                        <a:lnSpc>
                          <a:spcPct val="100000"/>
                        </a:lnSpc>
                        <a:spcBef>
                          <a:spcPts val="0"/>
                        </a:spcBef>
                        <a:spcAft>
                          <a:spcPts val="0"/>
                        </a:spcAft>
                        <a:buClr>
                          <a:schemeClr val="dk1"/>
                        </a:buClr>
                        <a:buSzPts val="1800"/>
                        <a:buFont typeface="Calibri"/>
                        <a:buNone/>
                      </a:pPr>
                      <a:r>
                        <a:rPr b="1" lang="en-US" sz="1800"/>
                        <a:t>1000Base-LX</a:t>
                      </a:r>
                      <a:endParaRPr b="1" sz="1800"/>
                    </a:p>
                  </a:txBody>
                  <a:tcPr marT="45725" marB="45725" marR="68575" marL="68575"/>
                </a:tc>
                <a:tc rowSpan="2">
                  <a:txBody>
                    <a:bodyPr/>
                    <a:lstStyle/>
                    <a:p>
                      <a:pPr indent="0" lvl="0" marL="0" marR="0" rtl="0" algn="ctr">
                        <a:spcBef>
                          <a:spcPts val="0"/>
                        </a:spcBef>
                        <a:spcAft>
                          <a:spcPts val="0"/>
                        </a:spcAft>
                        <a:buNone/>
                      </a:pPr>
                      <a:r>
                        <a:rPr b="1" lang="en-US" sz="1800"/>
                        <a:t>1000</a:t>
                      </a:r>
                      <a:endParaRPr b="1" sz="1800"/>
                    </a:p>
                  </a:txBody>
                  <a:tcPr marT="45725" marB="45725" marR="68575" marL="68575"/>
                </a:tc>
                <a:tc>
                  <a:txBody>
                    <a:bodyPr/>
                    <a:lstStyle/>
                    <a:p>
                      <a:pPr indent="0" lvl="0" marL="0" marR="0" rtl="0" algn="ctr">
                        <a:lnSpc>
                          <a:spcPct val="100000"/>
                        </a:lnSpc>
                        <a:spcBef>
                          <a:spcPts val="0"/>
                        </a:spcBef>
                        <a:spcAft>
                          <a:spcPts val="0"/>
                        </a:spcAft>
                        <a:buClr>
                          <a:schemeClr val="dk1"/>
                        </a:buClr>
                        <a:buSzPts val="1800"/>
                        <a:buFont typeface="Calibri"/>
                        <a:buNone/>
                      </a:pPr>
                      <a:r>
                        <a:rPr b="1" lang="en-US" sz="1800"/>
                        <a:t>1300nm</a:t>
                      </a:r>
                      <a:r>
                        <a:rPr b="1" lang="en-US" sz="1800"/>
                        <a:t> MM 50/125 micron / 62.5/125 micron</a:t>
                      </a:r>
                      <a:endParaRPr b="1" sz="1800"/>
                    </a:p>
                  </a:txBody>
                  <a:tcPr marT="45725" marB="45725" marR="68575" marL="68575"/>
                </a:tc>
                <a:tc>
                  <a:txBody>
                    <a:bodyPr/>
                    <a:lstStyle/>
                    <a:p>
                      <a:pPr indent="0" lvl="0" marL="0" marR="0" rtl="0" algn="l">
                        <a:spcBef>
                          <a:spcPts val="0"/>
                        </a:spcBef>
                        <a:spcAft>
                          <a:spcPts val="0"/>
                        </a:spcAft>
                        <a:buNone/>
                      </a:pPr>
                      <a:r>
                        <a:rPr b="1" lang="en-US" sz="1800"/>
                        <a:t>550 m</a:t>
                      </a:r>
                      <a:endParaRPr b="1" sz="1800"/>
                    </a:p>
                  </a:txBody>
                  <a:tcPr marT="45725" marB="45725" marR="68575" marL="68575"/>
                </a:tc>
              </a:tr>
              <a:tr h="467425">
                <a:tc vMerge="1"/>
                <a:tc vMerge="1"/>
                <a:tc>
                  <a:txBody>
                    <a:bodyPr/>
                    <a:lstStyle/>
                    <a:p>
                      <a:pPr indent="0" lvl="0" marL="0" marR="0" rtl="0" algn="ctr">
                        <a:lnSpc>
                          <a:spcPct val="100000"/>
                        </a:lnSpc>
                        <a:spcBef>
                          <a:spcPts val="0"/>
                        </a:spcBef>
                        <a:spcAft>
                          <a:spcPts val="0"/>
                        </a:spcAft>
                        <a:buClr>
                          <a:schemeClr val="dk1"/>
                        </a:buClr>
                        <a:buSzPts val="1800"/>
                        <a:buFont typeface="Calibri"/>
                        <a:buNone/>
                      </a:pPr>
                      <a:r>
                        <a:rPr b="1" lang="en-US" sz="1800"/>
                        <a:t>1310nm</a:t>
                      </a:r>
                      <a:r>
                        <a:rPr b="1" lang="en-US" sz="1800"/>
                        <a:t> SM 9 micron</a:t>
                      </a:r>
                      <a:endParaRPr b="1" sz="1800"/>
                    </a:p>
                  </a:txBody>
                  <a:tcPr marT="45725" marB="45725" marR="68575" marL="68575"/>
                </a:tc>
                <a:tc>
                  <a:txBody>
                    <a:bodyPr/>
                    <a:lstStyle/>
                    <a:p>
                      <a:pPr indent="0" lvl="0" marL="0" marR="0" rtl="0" algn="l">
                        <a:spcBef>
                          <a:spcPts val="0"/>
                        </a:spcBef>
                        <a:spcAft>
                          <a:spcPts val="0"/>
                        </a:spcAft>
                        <a:buNone/>
                      </a:pPr>
                      <a:r>
                        <a:rPr b="1" lang="en-US" sz="1800"/>
                        <a:t>5 km</a:t>
                      </a:r>
                      <a:endParaRPr b="1" sz="1800"/>
                    </a:p>
                  </a:txBody>
                  <a:tcPr marT="45725" marB="45725" marR="68575" marL="68575"/>
                </a:tc>
              </a:tr>
              <a:tr h="467425">
                <a:tc>
                  <a:txBody>
                    <a:bodyPr/>
                    <a:lstStyle/>
                    <a:p>
                      <a:pPr indent="0" lvl="0" marL="0" marR="0" rtl="0" algn="ctr">
                        <a:lnSpc>
                          <a:spcPct val="100000"/>
                        </a:lnSpc>
                        <a:spcBef>
                          <a:spcPts val="0"/>
                        </a:spcBef>
                        <a:spcAft>
                          <a:spcPts val="0"/>
                        </a:spcAft>
                        <a:buClr>
                          <a:schemeClr val="dk1"/>
                        </a:buClr>
                        <a:buSzPts val="1800"/>
                        <a:buFont typeface="Calibri"/>
                        <a:buNone/>
                      </a:pPr>
                      <a:r>
                        <a:rPr b="1" lang="en-US" sz="1800"/>
                        <a:t>1000Base-LH</a:t>
                      </a:r>
                      <a:endParaRPr b="1" sz="1800"/>
                    </a:p>
                  </a:txBody>
                  <a:tcPr marT="45725" marB="45725" marR="68575" marL="68575"/>
                </a:tc>
                <a:tc>
                  <a:txBody>
                    <a:bodyPr/>
                    <a:lstStyle/>
                    <a:p>
                      <a:pPr indent="0" lvl="0" marL="0" marR="0" rtl="0" algn="ctr">
                        <a:spcBef>
                          <a:spcPts val="0"/>
                        </a:spcBef>
                        <a:spcAft>
                          <a:spcPts val="0"/>
                        </a:spcAft>
                        <a:buNone/>
                      </a:pPr>
                      <a:r>
                        <a:rPr b="1" lang="en-US" sz="1800"/>
                        <a:t>1000</a:t>
                      </a:r>
                      <a:endParaRPr b="1" sz="1800"/>
                    </a:p>
                  </a:txBody>
                  <a:tcPr marT="45725" marB="45725" marR="68575" marL="68575"/>
                </a:tc>
                <a:tc>
                  <a:txBody>
                    <a:bodyPr/>
                    <a:lstStyle/>
                    <a:p>
                      <a:pPr indent="0" lvl="0" marL="0" marR="0" rtl="0" algn="ctr">
                        <a:lnSpc>
                          <a:spcPct val="100000"/>
                        </a:lnSpc>
                        <a:spcBef>
                          <a:spcPts val="0"/>
                        </a:spcBef>
                        <a:spcAft>
                          <a:spcPts val="0"/>
                        </a:spcAft>
                        <a:buClr>
                          <a:schemeClr val="dk1"/>
                        </a:buClr>
                        <a:buSzPts val="1800"/>
                        <a:buFont typeface="Calibri"/>
                        <a:buNone/>
                      </a:pPr>
                      <a:r>
                        <a:rPr b="1" lang="en-US" sz="1800"/>
                        <a:t>1550nm</a:t>
                      </a:r>
                      <a:r>
                        <a:rPr b="1" lang="en-US" sz="1800"/>
                        <a:t> SM 9 micron</a:t>
                      </a:r>
                      <a:endParaRPr b="1" sz="1800"/>
                    </a:p>
                  </a:txBody>
                  <a:tcPr marT="45725" marB="45725" marR="68575" marL="68575"/>
                </a:tc>
                <a:tc>
                  <a:txBody>
                    <a:bodyPr/>
                    <a:lstStyle/>
                    <a:p>
                      <a:pPr indent="0" lvl="0" marL="0" marR="0" rtl="0" algn="l">
                        <a:spcBef>
                          <a:spcPts val="0"/>
                        </a:spcBef>
                        <a:spcAft>
                          <a:spcPts val="0"/>
                        </a:spcAft>
                        <a:buNone/>
                      </a:pPr>
                      <a:r>
                        <a:rPr b="1" lang="en-US" sz="1800"/>
                        <a:t>70 km</a:t>
                      </a:r>
                      <a:endParaRPr b="1" sz="1800"/>
                    </a:p>
                  </a:txBody>
                  <a:tcPr marT="45725" marB="45725" marR="68575" marL="68575"/>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26"/>
          <p:cNvSpPr txBox="1"/>
          <p:nvPr>
            <p:ph type="title"/>
          </p:nvPr>
        </p:nvSpPr>
        <p:spPr>
          <a:xfrm>
            <a:off x="2957285" y="321582"/>
            <a:ext cx="631734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Kode Warna Fiber Optic ...</a:t>
            </a:r>
            <a:endParaRPr/>
          </a:p>
        </p:txBody>
      </p:sp>
      <p:pic>
        <p:nvPicPr>
          <p:cNvPr id="295" name="Google Shape;295;p26"/>
          <p:cNvPicPr preferRelativeResize="0"/>
          <p:nvPr/>
        </p:nvPicPr>
        <p:blipFill rotWithShape="1">
          <a:blip r:embed="rId3">
            <a:alphaModFix/>
          </a:blip>
          <a:srcRect b="0" l="0" r="0" t="0"/>
          <a:stretch/>
        </p:blipFill>
        <p:spPr>
          <a:xfrm>
            <a:off x="791690" y="1757548"/>
            <a:ext cx="6846240" cy="3580934"/>
          </a:xfrm>
          <a:prstGeom prst="rect">
            <a:avLst/>
          </a:prstGeom>
          <a:noFill/>
          <a:ln>
            <a:noFill/>
          </a:ln>
        </p:spPr>
      </p:pic>
      <p:sp>
        <p:nvSpPr>
          <p:cNvPr id="296" name="Google Shape;296;p26"/>
          <p:cNvSpPr/>
          <p:nvPr/>
        </p:nvSpPr>
        <p:spPr>
          <a:xfrm>
            <a:off x="9346636" y="2934071"/>
            <a:ext cx="2232248" cy="972584"/>
          </a:xfrm>
          <a:prstGeom prst="rect">
            <a:avLst/>
          </a:prstGeom>
          <a:solidFill>
            <a:srgbClr val="548135"/>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7" name="Google Shape;297;p26"/>
          <p:cNvSpPr/>
          <p:nvPr/>
        </p:nvSpPr>
        <p:spPr>
          <a:xfrm>
            <a:off x="9274628" y="3004864"/>
            <a:ext cx="2376264"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latin typeface="Calibri"/>
                <a:ea typeface="Calibri"/>
                <a:cs typeface="Calibri"/>
                <a:sym typeface="Calibri"/>
              </a:rPr>
              <a:t>B.O.H.C.A.P </a:t>
            </a:r>
            <a:endParaRPr/>
          </a:p>
          <a:p>
            <a:pPr indent="0" lvl="0" marL="0" marR="0" rtl="0" algn="ctr">
              <a:spcBef>
                <a:spcPts val="0"/>
              </a:spcBef>
              <a:spcAft>
                <a:spcPts val="0"/>
              </a:spcAft>
              <a:buNone/>
            </a:pPr>
            <a:r>
              <a:rPr b="1" lang="en-US" sz="2400">
                <a:solidFill>
                  <a:schemeClr val="lt1"/>
                </a:solidFill>
                <a:latin typeface="Calibri"/>
                <a:ea typeface="Calibri"/>
                <a:cs typeface="Calibri"/>
                <a:sym typeface="Calibri"/>
              </a:rPr>
              <a:t>Me.Hi.K.U.P.To</a:t>
            </a:r>
            <a:endParaRPr b="1" sz="2400">
              <a:solidFill>
                <a:schemeClr val="lt1"/>
              </a:solidFill>
              <a:latin typeface="Calibri"/>
              <a:ea typeface="Calibri"/>
              <a:cs typeface="Calibri"/>
              <a:sym typeface="Calibri"/>
            </a:endParaRPr>
          </a:p>
        </p:txBody>
      </p:sp>
      <p:sp>
        <p:nvSpPr>
          <p:cNvPr id="298" name="Google Shape;298;p26"/>
          <p:cNvSpPr/>
          <p:nvPr/>
        </p:nvSpPr>
        <p:spPr>
          <a:xfrm>
            <a:off x="7952223" y="2016206"/>
            <a:ext cx="936104" cy="2808312"/>
          </a:xfrm>
          <a:prstGeom prst="rightArrow">
            <a:avLst>
              <a:gd fmla="val 50000" name="adj1"/>
              <a:gd fmla="val 50000" name="adj2"/>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6"/>
                                        </p:tgtEl>
                                        <p:attrNameLst>
                                          <p:attrName>style.visibility</p:attrName>
                                        </p:attrNameLst>
                                      </p:cBhvr>
                                      <p:to>
                                        <p:strVal val="visible"/>
                                      </p:to>
                                    </p:set>
                                    <p:animEffect filter="fade" transition="in">
                                      <p:cBhvr>
                                        <p:cTn dur="1000"/>
                                        <p:tgtEl>
                                          <p:spTgt spid="296"/>
                                        </p:tgtEl>
                                      </p:cBhvr>
                                    </p:animEffect>
                                  </p:childTnLst>
                                </p:cTn>
                              </p:par>
                              <p:par>
                                <p:cTn fill="hold" nodeType="withEffect" presetClass="entr" presetID="10" presetSubtype="0">
                                  <p:stCondLst>
                                    <p:cond delay="0"/>
                                  </p:stCondLst>
                                  <p:childTnLst>
                                    <p:set>
                                      <p:cBhvr>
                                        <p:cTn dur="1" fill="hold">
                                          <p:stCondLst>
                                            <p:cond delay="0"/>
                                          </p:stCondLst>
                                        </p:cTn>
                                        <p:tgtEl>
                                          <p:spTgt spid="297"/>
                                        </p:tgtEl>
                                        <p:attrNameLst>
                                          <p:attrName>style.visibility</p:attrName>
                                        </p:attrNameLst>
                                      </p:cBhvr>
                                      <p:to>
                                        <p:strVal val="visible"/>
                                      </p:to>
                                    </p:set>
                                    <p:animEffect filter="fade" transition="in">
                                      <p:cBhvr>
                                        <p:cTn dur="1000"/>
                                        <p:tgtEl>
                                          <p:spTgt spid="2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1000"/>
                                        <p:tgtEl>
                                          <p:spTgt spid="2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27"/>
          <p:cNvSpPr txBox="1"/>
          <p:nvPr>
            <p:ph type="title"/>
          </p:nvPr>
        </p:nvSpPr>
        <p:spPr>
          <a:xfrm>
            <a:off x="2957285" y="321582"/>
            <a:ext cx="631734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Kapasitas Fiber Optic...</a:t>
            </a:r>
            <a:endParaRPr/>
          </a:p>
        </p:txBody>
      </p:sp>
      <p:graphicFrame>
        <p:nvGraphicFramePr>
          <p:cNvPr id="304" name="Google Shape;304;p27"/>
          <p:cNvGraphicFramePr/>
          <p:nvPr/>
        </p:nvGraphicFramePr>
        <p:xfrm>
          <a:off x="2037262" y="1749247"/>
          <a:ext cx="3000000" cy="3000000"/>
        </p:xfrm>
        <a:graphic>
          <a:graphicData uri="http://schemas.openxmlformats.org/drawingml/2006/table">
            <a:tbl>
              <a:tblPr bandRow="1" firstRow="1">
                <a:noFill/>
                <a:tableStyleId>{E1D9C8E9-B65B-4262-9CB1-04BE612C260E}</a:tableStyleId>
              </a:tblPr>
              <a:tblGrid>
                <a:gridCol w="1518975"/>
                <a:gridCol w="1752650"/>
                <a:gridCol w="1802725"/>
                <a:gridCol w="2771950"/>
              </a:tblGrid>
              <a:tr h="919325">
                <a:tc>
                  <a:txBody>
                    <a:bodyPr/>
                    <a:lstStyle/>
                    <a:p>
                      <a:pPr indent="0" lvl="0" marL="0" marR="0" rtl="0" algn="ctr">
                        <a:spcBef>
                          <a:spcPts val="0"/>
                        </a:spcBef>
                        <a:spcAft>
                          <a:spcPts val="0"/>
                        </a:spcAft>
                        <a:buNone/>
                      </a:pPr>
                      <a:r>
                        <a:rPr lang="en-US" sz="2200"/>
                        <a:t>Jumlah Core/</a:t>
                      </a:r>
                      <a:r>
                        <a:rPr lang="en-US" sz="2200"/>
                        <a:t> kabel</a:t>
                      </a:r>
                      <a:endParaRPr sz="2200"/>
                    </a:p>
                  </a:txBody>
                  <a:tcPr marT="45725" marB="45725" marR="68575" marL="68575"/>
                </a:tc>
                <a:tc>
                  <a:txBody>
                    <a:bodyPr/>
                    <a:lstStyle/>
                    <a:p>
                      <a:pPr indent="0" lvl="0" marL="0" marR="0" rtl="0" algn="ctr">
                        <a:spcBef>
                          <a:spcPts val="0"/>
                        </a:spcBef>
                        <a:spcAft>
                          <a:spcPts val="0"/>
                        </a:spcAft>
                        <a:buNone/>
                      </a:pPr>
                      <a:r>
                        <a:rPr lang="en-US" sz="2200"/>
                        <a:t>Jumlah  Tube</a:t>
                      </a:r>
                      <a:endParaRPr sz="2200"/>
                    </a:p>
                  </a:txBody>
                  <a:tcPr marT="45725" marB="45725" marR="68575" marL="68575"/>
                </a:tc>
                <a:tc>
                  <a:txBody>
                    <a:bodyPr/>
                    <a:lstStyle/>
                    <a:p>
                      <a:pPr indent="0" lvl="0" marL="0" marR="0" rtl="0" algn="ctr">
                        <a:spcBef>
                          <a:spcPts val="0"/>
                        </a:spcBef>
                        <a:spcAft>
                          <a:spcPts val="0"/>
                        </a:spcAft>
                        <a:buNone/>
                      </a:pPr>
                      <a:r>
                        <a:rPr lang="en-US" sz="2200"/>
                        <a:t>Jumlah core per tube</a:t>
                      </a:r>
                      <a:endParaRPr sz="2200"/>
                    </a:p>
                  </a:txBody>
                  <a:tcPr marT="45725" marB="45725" marR="68575" marL="68575"/>
                </a:tc>
                <a:tc>
                  <a:txBody>
                    <a:bodyPr/>
                    <a:lstStyle/>
                    <a:p>
                      <a:pPr indent="0" lvl="0" marL="0" marR="0" rtl="0" algn="ctr">
                        <a:spcBef>
                          <a:spcPts val="0"/>
                        </a:spcBef>
                        <a:spcAft>
                          <a:spcPts val="0"/>
                        </a:spcAft>
                        <a:buNone/>
                      </a:pPr>
                      <a:r>
                        <a:rPr lang="en-US" sz="2200"/>
                        <a:t>Remark</a:t>
                      </a:r>
                      <a:endParaRPr sz="2200"/>
                    </a:p>
                  </a:txBody>
                  <a:tcPr marT="45725" marB="45725" marR="68575" marL="68575"/>
                </a:tc>
              </a:tr>
              <a:tr h="552575">
                <a:tc>
                  <a:txBody>
                    <a:bodyPr/>
                    <a:lstStyle/>
                    <a:p>
                      <a:pPr indent="0" lvl="0" marL="0" marR="0" rtl="0" algn="ctr">
                        <a:spcBef>
                          <a:spcPts val="0"/>
                        </a:spcBef>
                        <a:spcAft>
                          <a:spcPts val="0"/>
                        </a:spcAft>
                        <a:buNone/>
                      </a:pPr>
                      <a:r>
                        <a:rPr b="1" lang="en-US" sz="2200"/>
                        <a:t>96 </a:t>
                      </a:r>
                      <a:endParaRPr b="1" sz="2200"/>
                    </a:p>
                  </a:txBody>
                  <a:tcPr marT="45725" marB="45725" marR="68575" marL="68575"/>
                </a:tc>
                <a:tc>
                  <a:txBody>
                    <a:bodyPr/>
                    <a:lstStyle/>
                    <a:p>
                      <a:pPr indent="0" lvl="0" marL="0" marR="0" rtl="0" algn="ctr">
                        <a:spcBef>
                          <a:spcPts val="0"/>
                        </a:spcBef>
                        <a:spcAft>
                          <a:spcPts val="0"/>
                        </a:spcAft>
                        <a:buNone/>
                      </a:pPr>
                      <a:r>
                        <a:rPr b="1" lang="en-US" sz="2200"/>
                        <a:t>8</a:t>
                      </a:r>
                      <a:endParaRPr b="1" sz="2200"/>
                    </a:p>
                  </a:txBody>
                  <a:tcPr marT="45725" marB="45725" marR="68575" marL="68575"/>
                </a:tc>
                <a:tc>
                  <a:txBody>
                    <a:bodyPr/>
                    <a:lstStyle/>
                    <a:p>
                      <a:pPr indent="0" lvl="0" marL="0" marR="0" rtl="0" algn="ctr">
                        <a:spcBef>
                          <a:spcPts val="0"/>
                        </a:spcBef>
                        <a:spcAft>
                          <a:spcPts val="0"/>
                        </a:spcAft>
                        <a:buNone/>
                      </a:pPr>
                      <a:r>
                        <a:rPr b="1" lang="en-US" sz="2200"/>
                        <a:t>12</a:t>
                      </a:r>
                      <a:endParaRPr/>
                    </a:p>
                  </a:txBody>
                  <a:tcPr marT="45725" marB="45725" marR="68575" marL="68575"/>
                </a:tc>
                <a:tc>
                  <a:txBody>
                    <a:bodyPr/>
                    <a:lstStyle/>
                    <a:p>
                      <a:pPr indent="0" lvl="0" marL="0" marR="0" rtl="0" algn="l">
                        <a:spcBef>
                          <a:spcPts val="0"/>
                        </a:spcBef>
                        <a:spcAft>
                          <a:spcPts val="0"/>
                        </a:spcAft>
                        <a:buNone/>
                      </a:pPr>
                      <a:r>
                        <a:t/>
                      </a:r>
                      <a:endParaRPr b="1" sz="2200"/>
                    </a:p>
                  </a:txBody>
                  <a:tcPr marT="45725" marB="45725" marR="68575" marL="68575"/>
                </a:tc>
              </a:tr>
              <a:tr h="552575">
                <a:tc>
                  <a:txBody>
                    <a:bodyPr/>
                    <a:lstStyle/>
                    <a:p>
                      <a:pPr indent="0" lvl="0" marL="0" marR="0" rtl="0" algn="ctr">
                        <a:spcBef>
                          <a:spcPts val="0"/>
                        </a:spcBef>
                        <a:spcAft>
                          <a:spcPts val="0"/>
                        </a:spcAft>
                        <a:buNone/>
                      </a:pPr>
                      <a:r>
                        <a:rPr b="1" lang="en-US" sz="2200"/>
                        <a:t>48</a:t>
                      </a:r>
                      <a:r>
                        <a:rPr b="1" lang="en-US" sz="2200"/>
                        <a:t> </a:t>
                      </a:r>
                      <a:endParaRPr b="1" sz="2200"/>
                    </a:p>
                  </a:txBody>
                  <a:tcPr marT="45725" marB="45725" marR="68575" marL="68575"/>
                </a:tc>
                <a:tc>
                  <a:txBody>
                    <a:bodyPr/>
                    <a:lstStyle/>
                    <a:p>
                      <a:pPr indent="0" lvl="0" marL="0" marR="0" rtl="0" algn="ctr">
                        <a:spcBef>
                          <a:spcPts val="0"/>
                        </a:spcBef>
                        <a:spcAft>
                          <a:spcPts val="0"/>
                        </a:spcAft>
                        <a:buNone/>
                      </a:pPr>
                      <a:r>
                        <a:rPr b="1" lang="en-US" sz="2200"/>
                        <a:t>8</a:t>
                      </a:r>
                      <a:endParaRPr b="1" sz="2200"/>
                    </a:p>
                  </a:txBody>
                  <a:tcPr marT="45725" marB="45725" marR="68575" marL="68575"/>
                </a:tc>
                <a:tc>
                  <a:txBody>
                    <a:bodyPr/>
                    <a:lstStyle/>
                    <a:p>
                      <a:pPr indent="0" lvl="0" marL="0" marR="0" rtl="0" algn="ctr">
                        <a:spcBef>
                          <a:spcPts val="0"/>
                        </a:spcBef>
                        <a:spcAft>
                          <a:spcPts val="0"/>
                        </a:spcAft>
                        <a:buNone/>
                      </a:pPr>
                      <a:r>
                        <a:rPr b="1" lang="en-US" sz="2200"/>
                        <a:t>6</a:t>
                      </a:r>
                      <a:endParaRPr b="1" sz="2200"/>
                    </a:p>
                  </a:txBody>
                  <a:tcPr marT="45725" marB="45725" marR="68575" marL="68575"/>
                </a:tc>
                <a:tc>
                  <a:txBody>
                    <a:bodyPr/>
                    <a:lstStyle/>
                    <a:p>
                      <a:pPr indent="0" lvl="0" marL="0" marR="0" rtl="0" algn="l">
                        <a:spcBef>
                          <a:spcPts val="0"/>
                        </a:spcBef>
                        <a:spcAft>
                          <a:spcPts val="0"/>
                        </a:spcAft>
                        <a:buNone/>
                      </a:pPr>
                      <a:r>
                        <a:t/>
                      </a:r>
                      <a:endParaRPr b="1" sz="2200"/>
                    </a:p>
                  </a:txBody>
                  <a:tcPr marT="45725" marB="45725" marR="68575" marL="68575"/>
                </a:tc>
              </a:tr>
              <a:tr h="552575">
                <a:tc>
                  <a:txBody>
                    <a:bodyPr/>
                    <a:lstStyle/>
                    <a:p>
                      <a:pPr indent="0" lvl="0" marL="0" marR="0" rtl="0" algn="ctr">
                        <a:spcBef>
                          <a:spcPts val="0"/>
                        </a:spcBef>
                        <a:spcAft>
                          <a:spcPts val="0"/>
                        </a:spcAft>
                        <a:buNone/>
                      </a:pPr>
                      <a:r>
                        <a:rPr b="1" lang="en-US" sz="2200"/>
                        <a:t>24</a:t>
                      </a:r>
                      <a:endParaRPr b="1" sz="2200"/>
                    </a:p>
                  </a:txBody>
                  <a:tcPr marT="45725" marB="45725" marR="68575" marL="68575"/>
                </a:tc>
                <a:tc>
                  <a:txBody>
                    <a:bodyPr/>
                    <a:lstStyle/>
                    <a:p>
                      <a:pPr indent="0" lvl="0" marL="0" marR="0" rtl="0" algn="ctr">
                        <a:spcBef>
                          <a:spcPts val="0"/>
                        </a:spcBef>
                        <a:spcAft>
                          <a:spcPts val="0"/>
                        </a:spcAft>
                        <a:buNone/>
                      </a:pPr>
                      <a:r>
                        <a:rPr b="1" lang="en-US" sz="2200"/>
                        <a:t>2</a:t>
                      </a:r>
                      <a:endParaRPr b="1" sz="2200"/>
                    </a:p>
                  </a:txBody>
                  <a:tcPr marT="45725" marB="45725" marR="68575" marL="68575"/>
                </a:tc>
                <a:tc>
                  <a:txBody>
                    <a:bodyPr/>
                    <a:lstStyle/>
                    <a:p>
                      <a:pPr indent="0" lvl="0" marL="0" marR="0" rtl="0" algn="ctr">
                        <a:spcBef>
                          <a:spcPts val="0"/>
                        </a:spcBef>
                        <a:spcAft>
                          <a:spcPts val="0"/>
                        </a:spcAft>
                        <a:buNone/>
                      </a:pPr>
                      <a:r>
                        <a:rPr b="1" lang="en-US" sz="2200"/>
                        <a:t>12</a:t>
                      </a:r>
                      <a:endParaRPr b="1" sz="2200"/>
                    </a:p>
                  </a:txBody>
                  <a:tcPr marT="45725" marB="45725" marR="68575" marL="68575"/>
                </a:tc>
                <a:tc>
                  <a:txBody>
                    <a:bodyPr/>
                    <a:lstStyle/>
                    <a:p>
                      <a:pPr indent="0" lvl="0" marL="0" marR="0" rtl="0" algn="l">
                        <a:spcBef>
                          <a:spcPts val="0"/>
                        </a:spcBef>
                        <a:spcAft>
                          <a:spcPts val="0"/>
                        </a:spcAft>
                        <a:buNone/>
                      </a:pPr>
                      <a:r>
                        <a:t/>
                      </a:r>
                      <a:endParaRPr b="1" sz="2200"/>
                    </a:p>
                  </a:txBody>
                  <a:tcPr marT="45725" marB="45725" marR="68575" marL="68575"/>
                </a:tc>
              </a:tr>
              <a:tr h="552575">
                <a:tc>
                  <a:txBody>
                    <a:bodyPr/>
                    <a:lstStyle/>
                    <a:p>
                      <a:pPr indent="0" lvl="0" marL="0" marR="0" rtl="0" algn="ctr">
                        <a:spcBef>
                          <a:spcPts val="0"/>
                        </a:spcBef>
                        <a:spcAft>
                          <a:spcPts val="0"/>
                        </a:spcAft>
                        <a:buNone/>
                      </a:pPr>
                      <a:r>
                        <a:rPr b="1" lang="en-US" sz="2200"/>
                        <a:t>24</a:t>
                      </a:r>
                      <a:endParaRPr b="1" sz="2200"/>
                    </a:p>
                  </a:txBody>
                  <a:tcPr marT="45725" marB="45725" marR="68575" marL="68575"/>
                </a:tc>
                <a:tc>
                  <a:txBody>
                    <a:bodyPr/>
                    <a:lstStyle/>
                    <a:p>
                      <a:pPr indent="0" lvl="0" marL="0" marR="0" rtl="0" algn="ctr">
                        <a:spcBef>
                          <a:spcPts val="0"/>
                        </a:spcBef>
                        <a:spcAft>
                          <a:spcPts val="0"/>
                        </a:spcAft>
                        <a:buNone/>
                      </a:pPr>
                      <a:r>
                        <a:rPr b="1" lang="en-US" sz="2200"/>
                        <a:t>4</a:t>
                      </a:r>
                      <a:endParaRPr b="1" sz="2200"/>
                    </a:p>
                  </a:txBody>
                  <a:tcPr marT="45725" marB="45725" marR="68575" marL="68575"/>
                </a:tc>
                <a:tc>
                  <a:txBody>
                    <a:bodyPr/>
                    <a:lstStyle/>
                    <a:p>
                      <a:pPr indent="0" lvl="0" marL="0" marR="0" rtl="0" algn="ctr">
                        <a:spcBef>
                          <a:spcPts val="0"/>
                        </a:spcBef>
                        <a:spcAft>
                          <a:spcPts val="0"/>
                        </a:spcAft>
                        <a:buNone/>
                      </a:pPr>
                      <a:r>
                        <a:rPr b="1" lang="en-US" sz="2200"/>
                        <a:t>6</a:t>
                      </a:r>
                      <a:endParaRPr b="1" sz="2200"/>
                    </a:p>
                  </a:txBody>
                  <a:tcPr marT="45725" marB="45725" marR="68575" marL="68575"/>
                </a:tc>
                <a:tc>
                  <a:txBody>
                    <a:bodyPr/>
                    <a:lstStyle/>
                    <a:p>
                      <a:pPr indent="0" lvl="0" marL="0" marR="0" rtl="0" algn="l">
                        <a:spcBef>
                          <a:spcPts val="0"/>
                        </a:spcBef>
                        <a:spcAft>
                          <a:spcPts val="0"/>
                        </a:spcAft>
                        <a:buNone/>
                      </a:pPr>
                      <a:r>
                        <a:t/>
                      </a:r>
                      <a:endParaRPr b="1" sz="2200"/>
                    </a:p>
                  </a:txBody>
                  <a:tcPr marT="45725" marB="45725" marR="68575" marL="68575"/>
                </a:tc>
              </a:tr>
              <a:tr h="552575">
                <a:tc>
                  <a:txBody>
                    <a:bodyPr/>
                    <a:lstStyle/>
                    <a:p>
                      <a:pPr indent="0" lvl="0" marL="0" marR="0" rtl="0" algn="ctr">
                        <a:spcBef>
                          <a:spcPts val="0"/>
                        </a:spcBef>
                        <a:spcAft>
                          <a:spcPts val="0"/>
                        </a:spcAft>
                        <a:buNone/>
                      </a:pPr>
                      <a:r>
                        <a:rPr b="1" lang="en-US" sz="2200"/>
                        <a:t>12</a:t>
                      </a:r>
                      <a:endParaRPr/>
                    </a:p>
                  </a:txBody>
                  <a:tcPr marT="45725" marB="45725" marR="68575" marL="68575"/>
                </a:tc>
                <a:tc>
                  <a:txBody>
                    <a:bodyPr/>
                    <a:lstStyle/>
                    <a:p>
                      <a:pPr indent="0" lvl="0" marL="0" marR="0" rtl="0" algn="ctr">
                        <a:spcBef>
                          <a:spcPts val="0"/>
                        </a:spcBef>
                        <a:spcAft>
                          <a:spcPts val="0"/>
                        </a:spcAft>
                        <a:buNone/>
                      </a:pPr>
                      <a:r>
                        <a:rPr b="1" lang="en-US" sz="2200"/>
                        <a:t>12</a:t>
                      </a:r>
                      <a:endParaRPr/>
                    </a:p>
                  </a:txBody>
                  <a:tcPr marT="45725" marB="45725" marR="68575" marL="68575"/>
                </a:tc>
                <a:tc>
                  <a:txBody>
                    <a:bodyPr/>
                    <a:lstStyle/>
                    <a:p>
                      <a:pPr indent="0" lvl="0" marL="0" marR="0" rtl="0" algn="ctr">
                        <a:spcBef>
                          <a:spcPts val="0"/>
                        </a:spcBef>
                        <a:spcAft>
                          <a:spcPts val="0"/>
                        </a:spcAft>
                        <a:buNone/>
                      </a:pPr>
                      <a:r>
                        <a:rPr b="1" lang="en-US" sz="2200"/>
                        <a:t>1</a:t>
                      </a:r>
                      <a:endParaRPr b="1" sz="2200"/>
                    </a:p>
                  </a:txBody>
                  <a:tcPr marT="45725" marB="45725" marR="68575" marL="68575"/>
                </a:tc>
                <a:tc rowSpan="2">
                  <a:txBody>
                    <a:bodyPr/>
                    <a:lstStyle/>
                    <a:p>
                      <a:pPr indent="0" lvl="0" marL="0" marR="0" rtl="0" algn="l">
                        <a:spcBef>
                          <a:spcPts val="0"/>
                        </a:spcBef>
                        <a:spcAft>
                          <a:spcPts val="0"/>
                        </a:spcAft>
                        <a:buNone/>
                      </a:pPr>
                      <a:r>
                        <a:rPr b="1" lang="en-US" sz="2200"/>
                        <a:t>SCPT (Single</a:t>
                      </a:r>
                      <a:r>
                        <a:rPr b="1" lang="en-US" sz="2200"/>
                        <a:t> Core Per Tube)</a:t>
                      </a:r>
                      <a:endParaRPr b="1" sz="2200"/>
                    </a:p>
                  </a:txBody>
                  <a:tcPr marT="45725" marB="45725" marR="68575" marL="68575"/>
                </a:tc>
              </a:tr>
              <a:tr h="552575">
                <a:tc>
                  <a:txBody>
                    <a:bodyPr/>
                    <a:lstStyle/>
                    <a:p>
                      <a:pPr indent="0" lvl="0" marL="0" marR="0" rtl="0" algn="ctr">
                        <a:spcBef>
                          <a:spcPts val="0"/>
                        </a:spcBef>
                        <a:spcAft>
                          <a:spcPts val="0"/>
                        </a:spcAft>
                        <a:buNone/>
                      </a:pPr>
                      <a:r>
                        <a:rPr b="1" lang="en-US" sz="2200"/>
                        <a:t>24</a:t>
                      </a:r>
                      <a:endParaRPr/>
                    </a:p>
                  </a:txBody>
                  <a:tcPr marT="45725" marB="45725" marR="68575" marL="68575"/>
                </a:tc>
                <a:tc>
                  <a:txBody>
                    <a:bodyPr/>
                    <a:lstStyle/>
                    <a:p>
                      <a:pPr indent="0" lvl="0" marL="0" marR="0" rtl="0" algn="ctr">
                        <a:spcBef>
                          <a:spcPts val="0"/>
                        </a:spcBef>
                        <a:spcAft>
                          <a:spcPts val="0"/>
                        </a:spcAft>
                        <a:buNone/>
                      </a:pPr>
                      <a:r>
                        <a:rPr b="1" lang="en-US" sz="2200"/>
                        <a:t>24</a:t>
                      </a:r>
                      <a:endParaRPr/>
                    </a:p>
                  </a:txBody>
                  <a:tcPr marT="45725" marB="45725" marR="68575" marL="68575"/>
                </a:tc>
                <a:tc>
                  <a:txBody>
                    <a:bodyPr/>
                    <a:lstStyle/>
                    <a:p>
                      <a:pPr indent="0" lvl="0" marL="0" marR="0" rtl="0" algn="ctr">
                        <a:spcBef>
                          <a:spcPts val="0"/>
                        </a:spcBef>
                        <a:spcAft>
                          <a:spcPts val="0"/>
                        </a:spcAft>
                        <a:buNone/>
                      </a:pPr>
                      <a:r>
                        <a:rPr b="1" lang="en-US" sz="2200"/>
                        <a:t>1</a:t>
                      </a:r>
                      <a:endParaRPr b="1" sz="2200"/>
                    </a:p>
                  </a:txBody>
                  <a:tcPr marT="45725" marB="45725" marR="68575" marL="68575"/>
                </a:tc>
                <a:tc vMerge="1"/>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28"/>
          <p:cNvSpPr txBox="1"/>
          <p:nvPr>
            <p:ph type="title"/>
          </p:nvPr>
        </p:nvSpPr>
        <p:spPr>
          <a:xfrm>
            <a:off x="2957285" y="321582"/>
            <a:ext cx="631734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Kesimpulan</a:t>
            </a:r>
            <a:endParaRPr>
              <a:solidFill>
                <a:srgbClr val="002060"/>
              </a:solidFill>
            </a:endParaRPr>
          </a:p>
        </p:txBody>
      </p:sp>
      <p:sp>
        <p:nvSpPr>
          <p:cNvPr id="310" name="Google Shape;310;p28"/>
          <p:cNvSpPr txBox="1"/>
          <p:nvPr/>
        </p:nvSpPr>
        <p:spPr>
          <a:xfrm>
            <a:off x="1353787" y="2416307"/>
            <a:ext cx="9809017" cy="267765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i="0" lang="en-US" sz="2800">
                <a:solidFill>
                  <a:srgbClr val="070A0E"/>
                </a:solidFill>
                <a:latin typeface="Times New Roman"/>
                <a:ea typeface="Times New Roman"/>
                <a:cs typeface="Times New Roman"/>
                <a:sym typeface="Times New Roman"/>
              </a:rPr>
              <a:t>Teknologi fiber optic atau serat cahaya, mampu menjangkau dengan jarak yang besar dan mampu menyediakan perlindungan terhadap gangguan elektrik. Kecepatan transfer data mampu mencapai 1000 mbps dengan jarak satu segment dan dapat leboh dari 3.5 km. Kelebihan lain kabel serat cahaya tidak mudah terganggu terutama pada lingkungan, cuaca, dan panas.</a:t>
            </a:r>
            <a:endParaRPr i="0" sz="2800">
              <a:solidFill>
                <a:srgbClr val="FFFFFF"/>
              </a:solidFill>
              <a:latin typeface="Times New Roman"/>
              <a:ea typeface="Times New Roman"/>
              <a:cs typeface="Times New Roman"/>
              <a:sym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29"/>
          <p:cNvSpPr txBox="1"/>
          <p:nvPr/>
        </p:nvSpPr>
        <p:spPr>
          <a:xfrm>
            <a:off x="2301367" y="3051005"/>
            <a:ext cx="7460343" cy="919276"/>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2060"/>
              </a:buClr>
              <a:buSzPts val="4400"/>
              <a:buFont typeface="Calibri"/>
              <a:buNone/>
            </a:pPr>
            <a:r>
              <a:rPr lang="en-US" sz="4400">
                <a:solidFill>
                  <a:srgbClr val="002060"/>
                </a:solidFill>
                <a:latin typeface="Calibri"/>
                <a:ea typeface="Calibri"/>
                <a:cs typeface="Calibri"/>
                <a:sym typeface="Calibri"/>
              </a:rPr>
              <a:t>Material Fiber Optic</a:t>
            </a:r>
            <a:endParaRPr/>
          </a:p>
        </p:txBody>
      </p:sp>
      <p:sp>
        <p:nvSpPr>
          <p:cNvPr id="316" name="Google Shape;316;p29"/>
          <p:cNvSpPr txBox="1"/>
          <p:nvPr/>
        </p:nvSpPr>
        <p:spPr>
          <a:xfrm>
            <a:off x="6031538" y="3970281"/>
            <a:ext cx="970963" cy="810305"/>
          </a:xfrm>
          <a:prstGeom prst="rect">
            <a:avLst/>
          </a:prstGeom>
          <a:noFill/>
          <a:ln>
            <a:noFill/>
          </a:ln>
        </p:spPr>
        <p:txBody>
          <a:bodyPr anchorCtr="0" anchor="t" bIns="45700" lIns="91425" spcFirstLastPara="1" rIns="91425" wrap="square" tIns="45700">
            <a:normAutofit fontScale="92500"/>
          </a:bodyPr>
          <a:lstStyle/>
          <a:p>
            <a:pPr indent="0" lvl="0" marL="0" marR="0" rtl="0" algn="l">
              <a:lnSpc>
                <a:spcPct val="100000"/>
              </a:lnSpc>
              <a:spcBef>
                <a:spcPts val="0"/>
              </a:spcBef>
              <a:spcAft>
                <a:spcPts val="0"/>
              </a:spcAft>
              <a:buClr>
                <a:srgbClr val="C00000"/>
              </a:buClr>
              <a:buSzPct val="100000"/>
              <a:buFont typeface="Arial"/>
              <a:buNone/>
            </a:pPr>
            <a:r>
              <a:rPr b="1" lang="en-US" sz="2800">
                <a:solidFill>
                  <a:srgbClr val="C00000"/>
                </a:solidFill>
                <a:latin typeface="Calibri"/>
                <a:ea typeface="Calibri"/>
                <a:cs typeface="Calibri"/>
                <a:sym typeface="Calibri"/>
              </a:rPr>
              <a:t>Sesi II</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30"/>
          <p:cNvSpPr txBox="1"/>
          <p:nvPr>
            <p:ph idx="1" type="body"/>
          </p:nvPr>
        </p:nvSpPr>
        <p:spPr>
          <a:xfrm>
            <a:off x="0" y="1918158"/>
            <a:ext cx="5943600"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Fiber Connector/FC</a:t>
            </a:r>
            <a:endParaRPr/>
          </a:p>
        </p:txBody>
      </p:sp>
      <p:sp>
        <p:nvSpPr>
          <p:cNvPr id="322" name="Google Shape;322;p30"/>
          <p:cNvSpPr txBox="1"/>
          <p:nvPr/>
        </p:nvSpPr>
        <p:spPr>
          <a:xfrm>
            <a:off x="259763" y="2581519"/>
            <a:ext cx="6988202" cy="193898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digunakan untuk kabel single mode dengan akurasi yang sangat tinggi dalam menghubungkan kabel dengan transmitter ( pemancar )  maupun receiver ( penerima ). Konektor ini menggunakan sistem drat ulir dengan posisi yang dapat diatur, sehingga ketika dipasangkan ke perangkat lain, akurasinya tidak akan mudah berubah.</a:t>
            </a:r>
            <a:endParaRPr/>
          </a:p>
        </p:txBody>
      </p:sp>
      <p:sp>
        <p:nvSpPr>
          <p:cNvPr id="323" name="Google Shape;323;p30"/>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Jenis Konektor</a:t>
            </a:r>
            <a:endParaRPr/>
          </a:p>
        </p:txBody>
      </p:sp>
      <p:sp>
        <p:nvSpPr>
          <p:cNvPr id="324" name="Google Shape;324;p30"/>
          <p:cNvSpPr txBox="1"/>
          <p:nvPr/>
        </p:nvSpPr>
        <p:spPr>
          <a:xfrm>
            <a:off x="259763" y="5534565"/>
            <a:ext cx="6988201" cy="132343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digunakan untuk kabel single mode, dengan sistem dicabut-pasang. Konektor ini tidak terlalu mahal, simpel, dan dapat diatur secara manual serta akurasinya baik bila dipasangkan ke perangkat lain.</a:t>
            </a:r>
            <a:endParaRPr/>
          </a:p>
        </p:txBody>
      </p:sp>
      <p:sp>
        <p:nvSpPr>
          <p:cNvPr id="325" name="Google Shape;325;p30"/>
          <p:cNvSpPr txBox="1"/>
          <p:nvPr/>
        </p:nvSpPr>
        <p:spPr>
          <a:xfrm>
            <a:off x="0" y="4718549"/>
            <a:ext cx="5943600"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Subscriber Connector/SC</a:t>
            </a:r>
            <a:endParaRPr/>
          </a:p>
        </p:txBody>
      </p:sp>
      <p:pic>
        <p:nvPicPr>
          <p:cNvPr id="326" name="Google Shape;326;p30"/>
          <p:cNvPicPr preferRelativeResize="0"/>
          <p:nvPr/>
        </p:nvPicPr>
        <p:blipFill rotWithShape="1">
          <a:blip r:embed="rId3">
            <a:alphaModFix/>
          </a:blip>
          <a:srcRect b="0" l="0" r="0" t="0"/>
          <a:stretch/>
        </p:blipFill>
        <p:spPr>
          <a:xfrm>
            <a:off x="9534244" y="2302804"/>
            <a:ext cx="1838513" cy="1317601"/>
          </a:xfrm>
          <a:prstGeom prst="rect">
            <a:avLst/>
          </a:prstGeom>
          <a:noFill/>
          <a:ln>
            <a:noFill/>
          </a:ln>
        </p:spPr>
      </p:pic>
      <p:pic>
        <p:nvPicPr>
          <p:cNvPr id="327" name="Google Shape;327;p30"/>
          <p:cNvPicPr preferRelativeResize="0"/>
          <p:nvPr/>
        </p:nvPicPr>
        <p:blipFill rotWithShape="1">
          <a:blip r:embed="rId4">
            <a:alphaModFix/>
          </a:blip>
          <a:srcRect b="0" l="0" r="0" t="0"/>
          <a:stretch/>
        </p:blipFill>
        <p:spPr>
          <a:xfrm>
            <a:off x="9626499" y="4520507"/>
            <a:ext cx="1746258" cy="1151294"/>
          </a:xfrm>
          <a:prstGeom prst="rect">
            <a:avLst/>
          </a:prstGeom>
          <a:noFill/>
          <a:ln>
            <a:noFill/>
          </a:ln>
        </p:spPr>
      </p:pic>
      <p:pic>
        <p:nvPicPr>
          <p:cNvPr id="328" name="Google Shape;328;p30"/>
          <p:cNvPicPr preferRelativeResize="0"/>
          <p:nvPr/>
        </p:nvPicPr>
        <p:blipFill rotWithShape="1">
          <a:blip r:embed="rId5">
            <a:alphaModFix/>
          </a:blip>
          <a:srcRect b="0" l="0" r="0" t="0"/>
          <a:stretch/>
        </p:blipFill>
        <p:spPr>
          <a:xfrm>
            <a:off x="7437534" y="2178615"/>
            <a:ext cx="1831971" cy="1565980"/>
          </a:xfrm>
          <a:prstGeom prst="rect">
            <a:avLst/>
          </a:prstGeom>
          <a:noFill/>
          <a:ln>
            <a:noFill/>
          </a:ln>
        </p:spPr>
      </p:pic>
      <p:pic>
        <p:nvPicPr>
          <p:cNvPr id="329" name="Google Shape;329;p30"/>
          <p:cNvPicPr preferRelativeResize="0"/>
          <p:nvPr/>
        </p:nvPicPr>
        <p:blipFill rotWithShape="1">
          <a:blip r:embed="rId6">
            <a:alphaModFix/>
          </a:blip>
          <a:srcRect b="0" l="0" r="0" t="0"/>
          <a:stretch/>
        </p:blipFill>
        <p:spPr>
          <a:xfrm>
            <a:off x="7516905" y="4463742"/>
            <a:ext cx="1752600" cy="1752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1"/>
          <p:cNvSpPr txBox="1"/>
          <p:nvPr>
            <p:ph idx="1" type="body"/>
          </p:nvPr>
        </p:nvSpPr>
        <p:spPr>
          <a:xfrm>
            <a:off x="0" y="1918158"/>
            <a:ext cx="5943600"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Straight Tip/ST</a:t>
            </a:r>
            <a:endParaRPr/>
          </a:p>
        </p:txBody>
      </p:sp>
      <p:sp>
        <p:nvSpPr>
          <p:cNvPr id="335" name="Google Shape;335;p31"/>
          <p:cNvSpPr txBox="1"/>
          <p:nvPr/>
        </p:nvSpPr>
        <p:spPr>
          <a:xfrm>
            <a:off x="259763" y="2581519"/>
            <a:ext cx="6988202" cy="132343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bentuknya seperti bayonet berkunci hampir mirip dengan konektor BNC. Sangat umum digunakan baik untuk kabel multi mode maupun single mode. Sangat mudah digunakan baik dipasang maupun dicabut.</a:t>
            </a:r>
            <a:endParaRPr/>
          </a:p>
        </p:txBody>
      </p:sp>
      <p:sp>
        <p:nvSpPr>
          <p:cNvPr id="336" name="Google Shape;336;p31"/>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Jenis Konektor</a:t>
            </a:r>
            <a:endParaRPr/>
          </a:p>
        </p:txBody>
      </p:sp>
      <p:sp>
        <p:nvSpPr>
          <p:cNvPr id="337" name="Google Shape;337;p31"/>
          <p:cNvSpPr txBox="1"/>
          <p:nvPr/>
        </p:nvSpPr>
        <p:spPr>
          <a:xfrm>
            <a:off x="259764" y="4916000"/>
            <a:ext cx="6988201" cy="163121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jenis konektor fiber optik yang saat ini paling sering digunakan untuk menghubungkan antar switch menggunakan SFP, jenis konektor LC ini lebih dominan dengan 2 cabang yang terpisah RX/TX, di gunakan juga untuk jenis kabel fiber optic singel dan multi mode.(Jenis Jenis Konektor Patch Cord Fiber Optic).</a:t>
            </a:r>
            <a:endParaRPr/>
          </a:p>
        </p:txBody>
      </p:sp>
      <p:sp>
        <p:nvSpPr>
          <p:cNvPr id="338" name="Google Shape;338;p31"/>
          <p:cNvSpPr txBox="1"/>
          <p:nvPr/>
        </p:nvSpPr>
        <p:spPr>
          <a:xfrm>
            <a:off x="0" y="4313424"/>
            <a:ext cx="5943600"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Lucent/Little Connector/LC</a:t>
            </a:r>
            <a:endParaRPr/>
          </a:p>
        </p:txBody>
      </p:sp>
      <p:pic>
        <p:nvPicPr>
          <p:cNvPr id="339" name="Google Shape;339;p31"/>
          <p:cNvPicPr preferRelativeResize="0"/>
          <p:nvPr/>
        </p:nvPicPr>
        <p:blipFill rotWithShape="1">
          <a:blip r:embed="rId3">
            <a:alphaModFix/>
          </a:blip>
          <a:srcRect b="0" l="0" r="0" t="0"/>
          <a:stretch/>
        </p:blipFill>
        <p:spPr>
          <a:xfrm>
            <a:off x="7367123" y="4843141"/>
            <a:ext cx="1804296" cy="1365556"/>
          </a:xfrm>
          <a:prstGeom prst="rect">
            <a:avLst/>
          </a:prstGeom>
          <a:noFill/>
          <a:ln>
            <a:noFill/>
          </a:ln>
        </p:spPr>
      </p:pic>
      <p:pic>
        <p:nvPicPr>
          <p:cNvPr id="340" name="Google Shape;340;p31"/>
          <p:cNvPicPr preferRelativeResize="0"/>
          <p:nvPr/>
        </p:nvPicPr>
        <p:blipFill rotWithShape="1">
          <a:blip r:embed="rId4">
            <a:alphaModFix/>
          </a:blip>
          <a:srcRect b="0" l="0" r="0" t="0"/>
          <a:stretch/>
        </p:blipFill>
        <p:spPr>
          <a:xfrm>
            <a:off x="9290577" y="2314764"/>
            <a:ext cx="1590190" cy="1590190"/>
          </a:xfrm>
          <a:prstGeom prst="rect">
            <a:avLst/>
          </a:prstGeom>
          <a:noFill/>
          <a:ln>
            <a:noFill/>
          </a:ln>
        </p:spPr>
      </p:pic>
      <p:pic>
        <p:nvPicPr>
          <p:cNvPr id="341" name="Google Shape;341;p31"/>
          <p:cNvPicPr preferRelativeResize="0"/>
          <p:nvPr/>
        </p:nvPicPr>
        <p:blipFill rotWithShape="1">
          <a:blip r:embed="rId5">
            <a:alphaModFix/>
          </a:blip>
          <a:srcRect b="0" l="0" r="0" t="0"/>
          <a:stretch/>
        </p:blipFill>
        <p:spPr>
          <a:xfrm>
            <a:off x="7486281" y="2306663"/>
            <a:ext cx="1565980" cy="1565980"/>
          </a:xfrm>
          <a:prstGeom prst="rect">
            <a:avLst/>
          </a:prstGeom>
          <a:noFill/>
          <a:ln>
            <a:noFill/>
          </a:ln>
        </p:spPr>
      </p:pic>
      <p:pic>
        <p:nvPicPr>
          <p:cNvPr id="342" name="Google Shape;342;p31"/>
          <p:cNvPicPr preferRelativeResize="0"/>
          <p:nvPr/>
        </p:nvPicPr>
        <p:blipFill rotWithShape="1">
          <a:blip r:embed="rId6">
            <a:alphaModFix/>
          </a:blip>
          <a:srcRect b="20394" l="0" r="0" t="11785"/>
          <a:stretch/>
        </p:blipFill>
        <p:spPr>
          <a:xfrm>
            <a:off x="9325379" y="4843141"/>
            <a:ext cx="1804296" cy="122368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32"/>
          <p:cNvSpPr txBox="1"/>
          <p:nvPr>
            <p:ph idx="1" type="body"/>
          </p:nvPr>
        </p:nvSpPr>
        <p:spPr>
          <a:xfrm>
            <a:off x="0" y="1918158"/>
            <a:ext cx="1936376"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Pigtail</a:t>
            </a:r>
            <a:endParaRPr/>
          </a:p>
        </p:txBody>
      </p:sp>
      <p:sp>
        <p:nvSpPr>
          <p:cNvPr id="348" name="Google Shape;348;p32"/>
          <p:cNvSpPr txBox="1"/>
          <p:nvPr/>
        </p:nvSpPr>
        <p:spPr>
          <a:xfrm>
            <a:off x="259764" y="2581519"/>
            <a:ext cx="6759906" cy="101565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sepotong kabel yang hanya memiliki satu buah konektor diujungnya, </a:t>
            </a:r>
            <a:r>
              <a:rPr i="1" lang="en-US" sz="2000">
                <a:solidFill>
                  <a:schemeClr val="dk1"/>
                </a:solidFill>
                <a:latin typeface="Calibri"/>
                <a:ea typeface="Calibri"/>
                <a:cs typeface="Calibri"/>
                <a:sym typeface="Calibri"/>
              </a:rPr>
              <a:t>pigtail </a:t>
            </a:r>
            <a:r>
              <a:rPr lang="en-US" sz="2000">
                <a:solidFill>
                  <a:schemeClr val="dk1"/>
                </a:solidFill>
                <a:latin typeface="Calibri"/>
                <a:ea typeface="Calibri"/>
                <a:cs typeface="Calibri"/>
                <a:sym typeface="Calibri"/>
              </a:rPr>
              <a:t>akan disambungkan dengan kabel fiber yang belum memiliki konektor.</a:t>
            </a:r>
            <a:endParaRPr/>
          </a:p>
        </p:txBody>
      </p:sp>
      <p:sp>
        <p:nvSpPr>
          <p:cNvPr id="349" name="Google Shape;349;p32"/>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Pasif Fiber Optic</a:t>
            </a:r>
            <a:endParaRPr/>
          </a:p>
        </p:txBody>
      </p:sp>
      <p:sp>
        <p:nvSpPr>
          <p:cNvPr id="350" name="Google Shape;350;p32"/>
          <p:cNvSpPr txBox="1"/>
          <p:nvPr/>
        </p:nvSpPr>
        <p:spPr>
          <a:xfrm>
            <a:off x="259764" y="4916000"/>
            <a:ext cx="6759906" cy="101565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kabel </a:t>
            </a:r>
            <a:r>
              <a:rPr i="1" lang="en-US" sz="2000">
                <a:solidFill>
                  <a:schemeClr val="dk1"/>
                </a:solidFill>
                <a:latin typeface="Calibri"/>
                <a:ea typeface="Calibri"/>
                <a:cs typeface="Calibri"/>
                <a:sym typeface="Calibri"/>
              </a:rPr>
              <a:t>fiber optic</a:t>
            </a:r>
            <a:r>
              <a:rPr lang="en-US" sz="2000">
                <a:solidFill>
                  <a:schemeClr val="dk1"/>
                </a:solidFill>
                <a:latin typeface="Calibri"/>
                <a:ea typeface="Calibri"/>
                <a:cs typeface="Calibri"/>
                <a:sym typeface="Calibri"/>
              </a:rPr>
              <a:t> yang pada dua sisi ada konektor. Patch cord digunakan untuk menghubungkan device atau dikenal juga dengan </a:t>
            </a:r>
            <a:r>
              <a:rPr i="1" lang="en-US" sz="2000">
                <a:solidFill>
                  <a:schemeClr val="dk1"/>
                </a:solidFill>
                <a:latin typeface="Calibri"/>
                <a:ea typeface="Calibri"/>
                <a:cs typeface="Calibri"/>
                <a:sym typeface="Calibri"/>
              </a:rPr>
              <a:t>optic jumper</a:t>
            </a:r>
            <a:r>
              <a:rPr lang="en-US" sz="2000">
                <a:solidFill>
                  <a:schemeClr val="dk1"/>
                </a:solidFill>
                <a:latin typeface="Calibri"/>
                <a:ea typeface="Calibri"/>
                <a:cs typeface="Calibri"/>
                <a:sym typeface="Calibri"/>
              </a:rPr>
              <a:t>.</a:t>
            </a:r>
            <a:endParaRPr/>
          </a:p>
        </p:txBody>
      </p:sp>
      <p:sp>
        <p:nvSpPr>
          <p:cNvPr id="351" name="Google Shape;351;p32"/>
          <p:cNvSpPr txBox="1"/>
          <p:nvPr/>
        </p:nvSpPr>
        <p:spPr>
          <a:xfrm>
            <a:off x="0" y="4313424"/>
            <a:ext cx="1936376"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Patch Cord</a:t>
            </a:r>
            <a:endParaRPr/>
          </a:p>
        </p:txBody>
      </p:sp>
      <p:grpSp>
        <p:nvGrpSpPr>
          <p:cNvPr id="352" name="Google Shape;352;p32"/>
          <p:cNvGrpSpPr/>
          <p:nvPr/>
        </p:nvGrpSpPr>
        <p:grpSpPr>
          <a:xfrm>
            <a:off x="7650688" y="1903413"/>
            <a:ext cx="3151218" cy="1915206"/>
            <a:chOff x="6813053" y="2022919"/>
            <a:chExt cx="4714341" cy="2608602"/>
          </a:xfrm>
        </p:grpSpPr>
        <p:pic>
          <p:nvPicPr>
            <p:cNvPr id="353" name="Google Shape;353;p32"/>
            <p:cNvPicPr preferRelativeResize="0"/>
            <p:nvPr/>
          </p:nvPicPr>
          <p:blipFill rotWithShape="1">
            <a:blip r:embed="rId3">
              <a:alphaModFix/>
            </a:blip>
            <a:srcRect b="0" l="0" r="0" t="0"/>
            <a:stretch/>
          </p:blipFill>
          <p:spPr>
            <a:xfrm>
              <a:off x="6813053" y="2022919"/>
              <a:ext cx="4714341" cy="2608602"/>
            </a:xfrm>
            <a:prstGeom prst="rect">
              <a:avLst/>
            </a:prstGeom>
            <a:noFill/>
            <a:ln>
              <a:noFill/>
            </a:ln>
          </p:spPr>
        </p:pic>
        <p:sp>
          <p:nvSpPr>
            <p:cNvPr id="354" name="Google Shape;354;p32"/>
            <p:cNvSpPr txBox="1"/>
            <p:nvPr/>
          </p:nvSpPr>
          <p:spPr>
            <a:xfrm>
              <a:off x="7582894" y="2592033"/>
              <a:ext cx="433124" cy="36932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Calibri"/>
                  <a:ea typeface="Calibri"/>
                  <a:cs typeface="Calibri"/>
                  <a:sym typeface="Calibri"/>
                </a:rPr>
                <a:t>SC</a:t>
              </a:r>
              <a:endParaRPr b="1" sz="1800">
                <a:solidFill>
                  <a:schemeClr val="dk1"/>
                </a:solidFill>
                <a:latin typeface="Calibri"/>
                <a:ea typeface="Calibri"/>
                <a:cs typeface="Calibri"/>
                <a:sym typeface="Calibri"/>
              </a:endParaRPr>
            </a:p>
          </p:txBody>
        </p:sp>
        <p:sp>
          <p:nvSpPr>
            <p:cNvPr id="355" name="Google Shape;355;p32"/>
            <p:cNvSpPr txBox="1"/>
            <p:nvPr/>
          </p:nvSpPr>
          <p:spPr>
            <a:xfrm>
              <a:off x="8957668" y="3472807"/>
              <a:ext cx="425109" cy="36932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Calibri"/>
                  <a:ea typeface="Calibri"/>
                  <a:cs typeface="Calibri"/>
                  <a:sym typeface="Calibri"/>
                </a:rPr>
                <a:t>LC</a:t>
              </a:r>
              <a:endParaRPr b="1" sz="1800">
                <a:solidFill>
                  <a:schemeClr val="dk1"/>
                </a:solidFill>
                <a:latin typeface="Calibri"/>
                <a:ea typeface="Calibri"/>
                <a:cs typeface="Calibri"/>
                <a:sym typeface="Calibri"/>
              </a:endParaRPr>
            </a:p>
          </p:txBody>
        </p:sp>
        <p:sp>
          <p:nvSpPr>
            <p:cNvPr id="356" name="Google Shape;356;p32"/>
            <p:cNvSpPr txBox="1"/>
            <p:nvPr/>
          </p:nvSpPr>
          <p:spPr>
            <a:xfrm>
              <a:off x="10330502" y="2592033"/>
              <a:ext cx="426712" cy="36932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Calibri"/>
                  <a:ea typeface="Calibri"/>
                  <a:cs typeface="Calibri"/>
                  <a:sym typeface="Calibri"/>
                </a:rPr>
                <a:t>FC</a:t>
              </a:r>
              <a:endParaRPr b="1" sz="1800">
                <a:solidFill>
                  <a:schemeClr val="dk1"/>
                </a:solidFill>
                <a:latin typeface="Calibri"/>
                <a:ea typeface="Calibri"/>
                <a:cs typeface="Calibri"/>
                <a:sym typeface="Calibri"/>
              </a:endParaRPr>
            </a:p>
          </p:txBody>
        </p:sp>
      </p:grpSp>
      <p:grpSp>
        <p:nvGrpSpPr>
          <p:cNvPr id="357" name="Google Shape;357;p32"/>
          <p:cNvGrpSpPr/>
          <p:nvPr/>
        </p:nvGrpSpPr>
        <p:grpSpPr>
          <a:xfrm>
            <a:off x="7757945" y="3811478"/>
            <a:ext cx="2971783" cy="2883756"/>
            <a:chOff x="3282623" y="2758811"/>
            <a:chExt cx="4503207" cy="3711350"/>
          </a:xfrm>
        </p:grpSpPr>
        <p:pic>
          <p:nvPicPr>
            <p:cNvPr id="358" name="Google Shape;358;p32"/>
            <p:cNvPicPr preferRelativeResize="0"/>
            <p:nvPr/>
          </p:nvPicPr>
          <p:blipFill rotWithShape="1">
            <a:blip r:embed="rId4">
              <a:alphaModFix/>
            </a:blip>
            <a:srcRect b="0" l="0" r="0" t="0"/>
            <a:stretch/>
          </p:blipFill>
          <p:spPr>
            <a:xfrm>
              <a:off x="3466970" y="2848474"/>
              <a:ext cx="4318860" cy="3508245"/>
            </a:xfrm>
            <a:prstGeom prst="rect">
              <a:avLst/>
            </a:prstGeom>
            <a:noFill/>
            <a:ln>
              <a:noFill/>
            </a:ln>
          </p:spPr>
        </p:pic>
        <p:sp>
          <p:nvSpPr>
            <p:cNvPr id="359" name="Google Shape;359;p32"/>
            <p:cNvSpPr/>
            <p:nvPr/>
          </p:nvSpPr>
          <p:spPr>
            <a:xfrm>
              <a:off x="6667937" y="5548984"/>
              <a:ext cx="527587" cy="36933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200">
                  <a:solidFill>
                    <a:schemeClr val="dk1"/>
                  </a:solidFill>
                  <a:latin typeface="Calibri"/>
                  <a:ea typeface="Calibri"/>
                  <a:cs typeface="Calibri"/>
                  <a:sym typeface="Calibri"/>
                </a:rPr>
                <a:t>FC</a:t>
              </a:r>
              <a:endParaRPr b="1" sz="1200">
                <a:solidFill>
                  <a:schemeClr val="dk1"/>
                </a:solidFill>
                <a:latin typeface="Calibri"/>
                <a:ea typeface="Calibri"/>
                <a:cs typeface="Calibri"/>
                <a:sym typeface="Calibri"/>
              </a:endParaRPr>
            </a:p>
          </p:txBody>
        </p:sp>
        <p:sp>
          <p:nvSpPr>
            <p:cNvPr id="360" name="Google Shape;360;p32"/>
            <p:cNvSpPr/>
            <p:nvPr/>
          </p:nvSpPr>
          <p:spPr>
            <a:xfrm>
              <a:off x="7134612" y="5569410"/>
              <a:ext cx="527587" cy="37113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200">
                  <a:solidFill>
                    <a:schemeClr val="dk1"/>
                  </a:solidFill>
                  <a:latin typeface="Calibri"/>
                  <a:ea typeface="Calibri"/>
                  <a:cs typeface="Calibri"/>
                  <a:sym typeface="Calibri"/>
                </a:rPr>
                <a:t>SC</a:t>
              </a:r>
              <a:endParaRPr b="1" sz="1200">
                <a:solidFill>
                  <a:schemeClr val="dk1"/>
                </a:solidFill>
                <a:latin typeface="Calibri"/>
                <a:ea typeface="Calibri"/>
                <a:cs typeface="Calibri"/>
                <a:sym typeface="Calibri"/>
              </a:endParaRPr>
            </a:p>
          </p:txBody>
        </p:sp>
        <p:sp>
          <p:nvSpPr>
            <p:cNvPr id="361" name="Google Shape;361;p32"/>
            <p:cNvSpPr/>
            <p:nvPr/>
          </p:nvSpPr>
          <p:spPr>
            <a:xfrm>
              <a:off x="4521501" y="3128143"/>
              <a:ext cx="527587" cy="36933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200">
                  <a:solidFill>
                    <a:schemeClr val="dk1"/>
                  </a:solidFill>
                  <a:latin typeface="Calibri"/>
                  <a:ea typeface="Calibri"/>
                  <a:cs typeface="Calibri"/>
                  <a:sym typeface="Calibri"/>
                </a:rPr>
                <a:t>FC</a:t>
              </a:r>
              <a:endParaRPr b="1" sz="1200">
                <a:solidFill>
                  <a:schemeClr val="dk1"/>
                </a:solidFill>
                <a:latin typeface="Calibri"/>
                <a:ea typeface="Calibri"/>
                <a:cs typeface="Calibri"/>
                <a:sym typeface="Calibri"/>
              </a:endParaRPr>
            </a:p>
          </p:txBody>
        </p:sp>
        <p:sp>
          <p:nvSpPr>
            <p:cNvPr id="362" name="Google Shape;362;p32"/>
            <p:cNvSpPr/>
            <p:nvPr/>
          </p:nvSpPr>
          <p:spPr>
            <a:xfrm>
              <a:off x="6007911" y="5656647"/>
              <a:ext cx="527587" cy="37113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200">
                  <a:solidFill>
                    <a:schemeClr val="dk1"/>
                  </a:solidFill>
                  <a:latin typeface="Calibri"/>
                  <a:ea typeface="Calibri"/>
                  <a:cs typeface="Calibri"/>
                  <a:sym typeface="Calibri"/>
                </a:rPr>
                <a:t>SC</a:t>
              </a:r>
              <a:endParaRPr b="1" sz="1200">
                <a:solidFill>
                  <a:schemeClr val="dk1"/>
                </a:solidFill>
                <a:latin typeface="Calibri"/>
                <a:ea typeface="Calibri"/>
                <a:cs typeface="Calibri"/>
                <a:sym typeface="Calibri"/>
              </a:endParaRPr>
            </a:p>
          </p:txBody>
        </p:sp>
        <p:sp>
          <p:nvSpPr>
            <p:cNvPr id="363" name="Google Shape;363;p32"/>
            <p:cNvSpPr/>
            <p:nvPr/>
          </p:nvSpPr>
          <p:spPr>
            <a:xfrm>
              <a:off x="4112731" y="3472505"/>
              <a:ext cx="527587" cy="37113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200">
                  <a:solidFill>
                    <a:schemeClr val="dk1"/>
                  </a:solidFill>
                  <a:latin typeface="Calibri"/>
                  <a:ea typeface="Calibri"/>
                  <a:cs typeface="Calibri"/>
                  <a:sym typeface="Calibri"/>
                </a:rPr>
                <a:t>ST</a:t>
              </a:r>
              <a:endParaRPr b="1" sz="1200">
                <a:solidFill>
                  <a:schemeClr val="dk1"/>
                </a:solidFill>
                <a:latin typeface="Calibri"/>
                <a:ea typeface="Calibri"/>
                <a:cs typeface="Calibri"/>
                <a:sym typeface="Calibri"/>
              </a:endParaRPr>
            </a:p>
          </p:txBody>
        </p:sp>
        <p:sp>
          <p:nvSpPr>
            <p:cNvPr id="364" name="Google Shape;364;p32"/>
            <p:cNvSpPr/>
            <p:nvPr/>
          </p:nvSpPr>
          <p:spPr>
            <a:xfrm>
              <a:off x="6357332" y="5632897"/>
              <a:ext cx="527587" cy="37113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200">
                  <a:solidFill>
                    <a:schemeClr val="dk1"/>
                  </a:solidFill>
                  <a:latin typeface="Calibri"/>
                  <a:ea typeface="Calibri"/>
                  <a:cs typeface="Calibri"/>
                  <a:sym typeface="Calibri"/>
                </a:rPr>
                <a:t>ST</a:t>
              </a:r>
              <a:endParaRPr b="1" sz="1200">
                <a:solidFill>
                  <a:schemeClr val="dk1"/>
                </a:solidFill>
                <a:latin typeface="Calibri"/>
                <a:ea typeface="Calibri"/>
                <a:cs typeface="Calibri"/>
                <a:sym typeface="Calibri"/>
              </a:endParaRPr>
            </a:p>
          </p:txBody>
        </p:sp>
        <p:sp>
          <p:nvSpPr>
            <p:cNvPr id="365" name="Google Shape;365;p32"/>
            <p:cNvSpPr/>
            <p:nvPr/>
          </p:nvSpPr>
          <p:spPr>
            <a:xfrm>
              <a:off x="3772674" y="3732784"/>
              <a:ext cx="527587" cy="37113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200">
                  <a:solidFill>
                    <a:schemeClr val="dk1"/>
                  </a:solidFill>
                  <a:latin typeface="Calibri"/>
                  <a:ea typeface="Calibri"/>
                  <a:cs typeface="Calibri"/>
                  <a:sym typeface="Calibri"/>
                </a:rPr>
                <a:t>ST</a:t>
              </a:r>
              <a:endParaRPr b="1" sz="1200">
                <a:solidFill>
                  <a:schemeClr val="dk1"/>
                </a:solidFill>
                <a:latin typeface="Calibri"/>
                <a:ea typeface="Calibri"/>
                <a:cs typeface="Calibri"/>
                <a:sym typeface="Calibri"/>
              </a:endParaRPr>
            </a:p>
          </p:txBody>
        </p:sp>
        <p:sp>
          <p:nvSpPr>
            <p:cNvPr id="366" name="Google Shape;366;p32"/>
            <p:cNvSpPr/>
            <p:nvPr/>
          </p:nvSpPr>
          <p:spPr>
            <a:xfrm>
              <a:off x="4743887" y="2758811"/>
              <a:ext cx="527587" cy="36933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200">
                  <a:solidFill>
                    <a:schemeClr val="dk1"/>
                  </a:solidFill>
                  <a:latin typeface="Calibri"/>
                  <a:ea typeface="Calibri"/>
                  <a:cs typeface="Calibri"/>
                  <a:sym typeface="Calibri"/>
                </a:rPr>
                <a:t>FC</a:t>
              </a:r>
              <a:endParaRPr b="1" sz="1200">
                <a:solidFill>
                  <a:schemeClr val="dk1"/>
                </a:solidFill>
                <a:latin typeface="Calibri"/>
                <a:ea typeface="Calibri"/>
                <a:cs typeface="Calibri"/>
                <a:sym typeface="Calibri"/>
              </a:endParaRPr>
            </a:p>
          </p:txBody>
        </p:sp>
        <p:sp>
          <p:nvSpPr>
            <p:cNvPr id="367" name="Google Shape;367;p32"/>
            <p:cNvSpPr/>
            <p:nvPr/>
          </p:nvSpPr>
          <p:spPr>
            <a:xfrm>
              <a:off x="3395720" y="4566971"/>
              <a:ext cx="527587" cy="37113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200">
                  <a:solidFill>
                    <a:schemeClr val="dk1"/>
                  </a:solidFill>
                  <a:latin typeface="Calibri"/>
                  <a:ea typeface="Calibri"/>
                  <a:cs typeface="Calibri"/>
                  <a:sym typeface="Calibri"/>
                </a:rPr>
                <a:t>LC</a:t>
              </a:r>
              <a:endParaRPr b="1" sz="1200">
                <a:solidFill>
                  <a:schemeClr val="dk1"/>
                </a:solidFill>
                <a:latin typeface="Calibri"/>
                <a:ea typeface="Calibri"/>
                <a:cs typeface="Calibri"/>
                <a:sym typeface="Calibri"/>
              </a:endParaRPr>
            </a:p>
          </p:txBody>
        </p:sp>
        <p:sp>
          <p:nvSpPr>
            <p:cNvPr id="368" name="Google Shape;368;p32"/>
            <p:cNvSpPr/>
            <p:nvPr/>
          </p:nvSpPr>
          <p:spPr>
            <a:xfrm>
              <a:off x="5243856" y="6076600"/>
              <a:ext cx="527587" cy="37113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200">
                  <a:solidFill>
                    <a:schemeClr val="dk1"/>
                  </a:solidFill>
                  <a:latin typeface="Calibri"/>
                  <a:ea typeface="Calibri"/>
                  <a:cs typeface="Calibri"/>
                  <a:sym typeface="Calibri"/>
                </a:rPr>
                <a:t>LC</a:t>
              </a:r>
              <a:endParaRPr b="1" sz="1200">
                <a:solidFill>
                  <a:schemeClr val="dk1"/>
                </a:solidFill>
                <a:latin typeface="Calibri"/>
                <a:ea typeface="Calibri"/>
                <a:cs typeface="Calibri"/>
                <a:sym typeface="Calibri"/>
              </a:endParaRPr>
            </a:p>
          </p:txBody>
        </p:sp>
        <p:sp>
          <p:nvSpPr>
            <p:cNvPr id="369" name="Google Shape;369;p32"/>
            <p:cNvSpPr/>
            <p:nvPr/>
          </p:nvSpPr>
          <p:spPr>
            <a:xfrm>
              <a:off x="3282623" y="4938103"/>
              <a:ext cx="527587" cy="37113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200">
                  <a:solidFill>
                    <a:schemeClr val="dk1"/>
                  </a:solidFill>
                  <a:latin typeface="Calibri"/>
                  <a:ea typeface="Calibri"/>
                  <a:cs typeface="Calibri"/>
                  <a:sym typeface="Calibri"/>
                </a:rPr>
                <a:t>LC</a:t>
              </a:r>
              <a:endParaRPr b="1" sz="1200">
                <a:solidFill>
                  <a:schemeClr val="dk1"/>
                </a:solidFill>
                <a:latin typeface="Calibri"/>
                <a:ea typeface="Calibri"/>
                <a:cs typeface="Calibri"/>
                <a:sym typeface="Calibri"/>
              </a:endParaRPr>
            </a:p>
          </p:txBody>
        </p:sp>
        <p:sp>
          <p:nvSpPr>
            <p:cNvPr id="370" name="Google Shape;370;p32"/>
            <p:cNvSpPr/>
            <p:nvPr/>
          </p:nvSpPr>
          <p:spPr>
            <a:xfrm>
              <a:off x="4708634" y="6099029"/>
              <a:ext cx="527587" cy="37113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200">
                  <a:solidFill>
                    <a:schemeClr val="dk1"/>
                  </a:solidFill>
                  <a:latin typeface="Calibri"/>
                  <a:ea typeface="Calibri"/>
                  <a:cs typeface="Calibri"/>
                  <a:sym typeface="Calibri"/>
                </a:rPr>
                <a:t>LC</a:t>
              </a:r>
              <a:endParaRPr b="1" sz="1200">
                <a:solidFill>
                  <a:schemeClr val="dk1"/>
                </a:solidFill>
                <a:latin typeface="Calibri"/>
                <a:ea typeface="Calibri"/>
                <a:cs typeface="Calibri"/>
                <a:sym typeface="Calibri"/>
              </a:endParaRPr>
            </a:p>
          </p:txBody>
        </p:sp>
        <p:sp>
          <p:nvSpPr>
            <p:cNvPr id="371" name="Google Shape;371;p32"/>
            <p:cNvSpPr/>
            <p:nvPr/>
          </p:nvSpPr>
          <p:spPr>
            <a:xfrm>
              <a:off x="3561538" y="4172087"/>
              <a:ext cx="527587" cy="36933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200">
                  <a:solidFill>
                    <a:schemeClr val="dk1"/>
                  </a:solidFill>
                  <a:latin typeface="Calibri"/>
                  <a:ea typeface="Calibri"/>
                  <a:cs typeface="Calibri"/>
                  <a:sym typeface="Calibri"/>
                </a:rPr>
                <a:t>FC</a:t>
              </a:r>
              <a:endParaRPr b="1" sz="1200">
                <a:solidFill>
                  <a:schemeClr val="dk1"/>
                </a:solidFill>
                <a:latin typeface="Calibri"/>
                <a:ea typeface="Calibri"/>
                <a:cs typeface="Calibri"/>
                <a:sym typeface="Calibri"/>
              </a:endParaRPr>
            </a:p>
          </p:txBody>
        </p:sp>
        <p:sp>
          <p:nvSpPr>
            <p:cNvPr id="372" name="Google Shape;372;p32"/>
            <p:cNvSpPr/>
            <p:nvPr/>
          </p:nvSpPr>
          <p:spPr>
            <a:xfrm>
              <a:off x="5733275" y="5829829"/>
              <a:ext cx="527587" cy="37113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200">
                  <a:solidFill>
                    <a:schemeClr val="dk1"/>
                  </a:solidFill>
                  <a:latin typeface="Calibri"/>
                  <a:ea typeface="Calibri"/>
                  <a:cs typeface="Calibri"/>
                  <a:sym typeface="Calibri"/>
                </a:rPr>
                <a:t>SC</a:t>
              </a:r>
              <a:endParaRPr b="1" sz="1200">
                <a:solidFill>
                  <a:schemeClr val="dk1"/>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33"/>
          <p:cNvSpPr txBox="1"/>
          <p:nvPr>
            <p:ph idx="1" type="body"/>
          </p:nvPr>
        </p:nvSpPr>
        <p:spPr>
          <a:xfrm>
            <a:off x="0" y="1918158"/>
            <a:ext cx="2299447"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Splitter</a:t>
            </a:r>
            <a:endParaRPr/>
          </a:p>
        </p:txBody>
      </p:sp>
      <p:sp>
        <p:nvSpPr>
          <p:cNvPr id="378" name="Google Shape;378;p33"/>
          <p:cNvSpPr txBox="1"/>
          <p:nvPr/>
        </p:nvSpPr>
        <p:spPr>
          <a:xfrm>
            <a:off x="259764" y="2581519"/>
            <a:ext cx="11775354" cy="101565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komponen FO yang berfungsi memisahkan atau membagi daya optik dari satu input serat ke dua atau beberapa output serat. Kelemahan dari Splitter ini adalah menimbulkan Loss dimana semakin besar kapasitasnya, loss yang timbul semakin besar.</a:t>
            </a:r>
            <a:endParaRPr/>
          </a:p>
        </p:txBody>
      </p:sp>
      <p:graphicFrame>
        <p:nvGraphicFramePr>
          <p:cNvPr id="379" name="Google Shape;379;p33"/>
          <p:cNvGraphicFramePr/>
          <p:nvPr/>
        </p:nvGraphicFramePr>
        <p:xfrm>
          <a:off x="6389213" y="3782956"/>
          <a:ext cx="3000000" cy="3000000"/>
        </p:xfrm>
        <a:graphic>
          <a:graphicData uri="http://schemas.openxmlformats.org/drawingml/2006/table">
            <a:tbl>
              <a:tblPr bandRow="1" firstRow="1">
                <a:noFill/>
                <a:tableStyleId>{E1D9C8E9-B65B-4262-9CB1-04BE612C260E}</a:tableStyleId>
              </a:tblPr>
              <a:tblGrid>
                <a:gridCol w="1225000"/>
                <a:gridCol w="3124200"/>
              </a:tblGrid>
              <a:tr h="370850">
                <a:tc>
                  <a:txBody>
                    <a:bodyPr/>
                    <a:lstStyle/>
                    <a:p>
                      <a:pPr indent="0" lvl="0" marL="0" marR="0" rtl="0" algn="ctr">
                        <a:spcBef>
                          <a:spcPts val="0"/>
                        </a:spcBef>
                        <a:spcAft>
                          <a:spcPts val="0"/>
                        </a:spcAft>
                        <a:buNone/>
                      </a:pPr>
                      <a:r>
                        <a:rPr lang="en-US" sz="1800"/>
                        <a:t>Spliter Ratio</a:t>
                      </a:r>
                      <a:endParaRPr/>
                    </a:p>
                  </a:txBody>
                  <a:tcPr marT="45725" marB="45725" marR="91450" marL="91450"/>
                </a:tc>
                <a:tc>
                  <a:txBody>
                    <a:bodyPr/>
                    <a:lstStyle/>
                    <a:p>
                      <a:pPr indent="0" lvl="0" marL="0" marR="0" rtl="0" algn="ctr">
                        <a:spcBef>
                          <a:spcPts val="0"/>
                        </a:spcBef>
                        <a:spcAft>
                          <a:spcPts val="0"/>
                        </a:spcAft>
                        <a:buNone/>
                      </a:pPr>
                      <a:r>
                        <a:rPr lang="en-US" sz="1800"/>
                        <a:t>Maksimal Insertion</a:t>
                      </a:r>
                      <a:r>
                        <a:rPr lang="en-US" sz="1800"/>
                        <a:t> Loss/Redaman (db)</a:t>
                      </a:r>
                      <a:endParaRPr sz="1800"/>
                    </a:p>
                  </a:txBody>
                  <a:tcPr marT="45725" marB="45725" marR="91450" marL="91450"/>
                </a:tc>
              </a:tr>
              <a:tr h="370850">
                <a:tc>
                  <a:txBody>
                    <a:bodyPr/>
                    <a:lstStyle/>
                    <a:p>
                      <a:pPr indent="0" lvl="0" marL="0" marR="0" rtl="0" algn="ctr">
                        <a:spcBef>
                          <a:spcPts val="0"/>
                        </a:spcBef>
                        <a:spcAft>
                          <a:spcPts val="0"/>
                        </a:spcAft>
                        <a:buNone/>
                      </a:pPr>
                      <a:r>
                        <a:rPr lang="en-US" sz="1800"/>
                        <a:t>1</a:t>
                      </a:r>
                      <a:r>
                        <a:rPr lang="en-US" sz="1800"/>
                        <a:t> : 2</a:t>
                      </a:r>
                      <a:endParaRPr sz="1800"/>
                    </a:p>
                  </a:txBody>
                  <a:tcPr marT="45725" marB="45725" marR="91450" marL="91450"/>
                </a:tc>
                <a:tc>
                  <a:txBody>
                    <a:bodyPr/>
                    <a:lstStyle/>
                    <a:p>
                      <a:pPr indent="0" lvl="0" marL="0" marR="0" rtl="0" algn="ctr">
                        <a:spcBef>
                          <a:spcPts val="0"/>
                        </a:spcBef>
                        <a:spcAft>
                          <a:spcPts val="0"/>
                        </a:spcAft>
                        <a:buNone/>
                      </a:pPr>
                      <a:r>
                        <a:rPr lang="en-US" sz="1800"/>
                        <a:t>3.70</a:t>
                      </a:r>
                      <a:endParaRPr/>
                    </a:p>
                  </a:txBody>
                  <a:tcPr marT="45725" marB="45725" marR="91450" marL="91450"/>
                </a:tc>
              </a:tr>
              <a:tr h="370850">
                <a:tc>
                  <a:txBody>
                    <a:bodyPr/>
                    <a:lstStyle/>
                    <a:p>
                      <a:pPr indent="0" lvl="0" marL="0" marR="0" rtl="0" algn="ctr">
                        <a:spcBef>
                          <a:spcPts val="0"/>
                        </a:spcBef>
                        <a:spcAft>
                          <a:spcPts val="0"/>
                        </a:spcAft>
                        <a:buNone/>
                      </a:pPr>
                      <a:r>
                        <a:rPr lang="en-US" sz="1800"/>
                        <a:t>1 : 4</a:t>
                      </a:r>
                      <a:endParaRPr/>
                    </a:p>
                  </a:txBody>
                  <a:tcPr marT="45725" marB="45725" marR="91450" marL="91450"/>
                </a:tc>
                <a:tc>
                  <a:txBody>
                    <a:bodyPr/>
                    <a:lstStyle/>
                    <a:p>
                      <a:pPr indent="0" lvl="0" marL="0" marR="0" rtl="0" algn="ctr">
                        <a:spcBef>
                          <a:spcPts val="0"/>
                        </a:spcBef>
                        <a:spcAft>
                          <a:spcPts val="0"/>
                        </a:spcAft>
                        <a:buNone/>
                      </a:pPr>
                      <a:r>
                        <a:rPr lang="en-US" sz="1800"/>
                        <a:t>7.25</a:t>
                      </a:r>
                      <a:endParaRPr/>
                    </a:p>
                  </a:txBody>
                  <a:tcPr marT="45725" marB="45725" marR="91450" marL="91450"/>
                </a:tc>
              </a:tr>
              <a:tr h="370850">
                <a:tc>
                  <a:txBody>
                    <a:bodyPr/>
                    <a:lstStyle/>
                    <a:p>
                      <a:pPr indent="0" lvl="0" marL="0" marR="0" rtl="0" algn="ctr">
                        <a:spcBef>
                          <a:spcPts val="0"/>
                        </a:spcBef>
                        <a:spcAft>
                          <a:spcPts val="0"/>
                        </a:spcAft>
                        <a:buNone/>
                      </a:pPr>
                      <a:r>
                        <a:rPr lang="en-US" sz="1800"/>
                        <a:t>1 : 8</a:t>
                      </a:r>
                      <a:endParaRPr/>
                    </a:p>
                  </a:txBody>
                  <a:tcPr marT="45725" marB="45725" marR="91450" marL="91450"/>
                </a:tc>
                <a:tc>
                  <a:txBody>
                    <a:bodyPr/>
                    <a:lstStyle/>
                    <a:p>
                      <a:pPr indent="0" lvl="0" marL="0" marR="0" rtl="0" algn="ctr">
                        <a:spcBef>
                          <a:spcPts val="0"/>
                        </a:spcBef>
                        <a:spcAft>
                          <a:spcPts val="0"/>
                        </a:spcAft>
                        <a:buNone/>
                      </a:pPr>
                      <a:r>
                        <a:rPr lang="en-US" sz="1800"/>
                        <a:t>10.38</a:t>
                      </a:r>
                      <a:endParaRPr/>
                    </a:p>
                  </a:txBody>
                  <a:tcPr marT="45725" marB="45725" marR="91450" marL="91450"/>
                </a:tc>
              </a:tr>
              <a:tr h="370850">
                <a:tc>
                  <a:txBody>
                    <a:bodyPr/>
                    <a:lstStyle/>
                    <a:p>
                      <a:pPr indent="0" lvl="0" marL="0" marR="0" rtl="0" algn="ctr">
                        <a:spcBef>
                          <a:spcPts val="0"/>
                        </a:spcBef>
                        <a:spcAft>
                          <a:spcPts val="0"/>
                        </a:spcAft>
                        <a:buNone/>
                      </a:pPr>
                      <a:r>
                        <a:rPr lang="en-US" sz="1800"/>
                        <a:t>1 : 16</a:t>
                      </a:r>
                      <a:endParaRPr/>
                    </a:p>
                  </a:txBody>
                  <a:tcPr marT="45725" marB="45725" marR="91450" marL="91450"/>
                </a:tc>
                <a:tc>
                  <a:txBody>
                    <a:bodyPr/>
                    <a:lstStyle/>
                    <a:p>
                      <a:pPr indent="0" lvl="0" marL="0" marR="0" rtl="0" algn="ctr">
                        <a:spcBef>
                          <a:spcPts val="0"/>
                        </a:spcBef>
                        <a:spcAft>
                          <a:spcPts val="0"/>
                        </a:spcAft>
                        <a:buNone/>
                      </a:pPr>
                      <a:r>
                        <a:rPr lang="en-US" sz="1800"/>
                        <a:t>14.10</a:t>
                      </a:r>
                      <a:endParaRPr/>
                    </a:p>
                  </a:txBody>
                  <a:tcPr marT="45725" marB="45725" marR="91450" marL="91450"/>
                </a:tc>
              </a:tr>
              <a:tr h="370850">
                <a:tc>
                  <a:txBody>
                    <a:bodyPr/>
                    <a:lstStyle/>
                    <a:p>
                      <a:pPr indent="0" lvl="0" marL="0" marR="0" rtl="0" algn="ctr">
                        <a:spcBef>
                          <a:spcPts val="0"/>
                        </a:spcBef>
                        <a:spcAft>
                          <a:spcPts val="0"/>
                        </a:spcAft>
                        <a:buNone/>
                      </a:pPr>
                      <a:r>
                        <a:rPr lang="en-US" sz="1800"/>
                        <a:t>1 : 32</a:t>
                      </a:r>
                      <a:endParaRPr/>
                    </a:p>
                  </a:txBody>
                  <a:tcPr marT="45725" marB="45725" marR="91450" marL="91450"/>
                </a:tc>
                <a:tc>
                  <a:txBody>
                    <a:bodyPr/>
                    <a:lstStyle/>
                    <a:p>
                      <a:pPr indent="0" lvl="0" marL="0" marR="0" rtl="0" algn="ctr">
                        <a:spcBef>
                          <a:spcPts val="0"/>
                        </a:spcBef>
                        <a:spcAft>
                          <a:spcPts val="0"/>
                        </a:spcAft>
                        <a:buNone/>
                      </a:pPr>
                      <a:r>
                        <a:rPr lang="en-US" sz="1800"/>
                        <a:t>17.45</a:t>
                      </a:r>
                      <a:endParaRPr/>
                    </a:p>
                  </a:txBody>
                  <a:tcPr marT="45725" marB="45725" marR="91450" marL="91450"/>
                </a:tc>
              </a:tr>
            </a:tbl>
          </a:graphicData>
        </a:graphic>
      </p:graphicFrame>
      <p:graphicFrame>
        <p:nvGraphicFramePr>
          <p:cNvPr id="380" name="Google Shape;380;p33"/>
          <p:cNvGraphicFramePr/>
          <p:nvPr/>
        </p:nvGraphicFramePr>
        <p:xfrm>
          <a:off x="6375766" y="3339203"/>
          <a:ext cx="3000000" cy="3000000"/>
        </p:xfrm>
        <a:graphic>
          <a:graphicData uri="http://schemas.openxmlformats.org/drawingml/2006/table">
            <a:tbl>
              <a:tblPr bandRow="1" firstRow="1">
                <a:noFill/>
                <a:tableStyleId>{E1D9C8E9-B65B-4262-9CB1-04BE612C260E}</a:tableStyleId>
              </a:tblPr>
              <a:tblGrid>
                <a:gridCol w="1225000"/>
                <a:gridCol w="3124200"/>
              </a:tblGrid>
              <a:tr h="370850">
                <a:tc>
                  <a:txBody>
                    <a:bodyPr/>
                    <a:lstStyle/>
                    <a:p>
                      <a:pPr indent="0" lvl="0" marL="0" marR="0" rtl="0" algn="ctr">
                        <a:spcBef>
                          <a:spcPts val="0"/>
                        </a:spcBef>
                        <a:spcAft>
                          <a:spcPts val="0"/>
                        </a:spcAft>
                        <a:buNone/>
                      </a:pPr>
                      <a:r>
                        <a:rPr lang="en-US" sz="1800"/>
                        <a:t>Spliter Ratio</a:t>
                      </a:r>
                      <a:endParaRPr/>
                    </a:p>
                  </a:txBody>
                  <a:tcPr marT="45725" marB="45725" marR="91450" marL="91450"/>
                </a:tc>
                <a:tc>
                  <a:txBody>
                    <a:bodyPr/>
                    <a:lstStyle/>
                    <a:p>
                      <a:pPr indent="0" lvl="0" marL="0" marR="0" rtl="0" algn="ctr">
                        <a:spcBef>
                          <a:spcPts val="0"/>
                        </a:spcBef>
                        <a:spcAft>
                          <a:spcPts val="0"/>
                        </a:spcAft>
                        <a:buNone/>
                      </a:pPr>
                      <a:r>
                        <a:rPr lang="en-US" sz="1800"/>
                        <a:t>Maksimal Insertion</a:t>
                      </a:r>
                      <a:r>
                        <a:rPr lang="en-US" sz="1800"/>
                        <a:t> Loss/Redaman (db)</a:t>
                      </a:r>
                      <a:endParaRPr sz="1800"/>
                    </a:p>
                  </a:txBody>
                  <a:tcPr marT="45725" marB="45725" marR="91450" marL="91450"/>
                </a:tc>
              </a:tr>
              <a:tr h="370850">
                <a:tc>
                  <a:txBody>
                    <a:bodyPr/>
                    <a:lstStyle/>
                    <a:p>
                      <a:pPr indent="0" lvl="0" marL="0" marR="0" rtl="0" algn="ctr">
                        <a:spcBef>
                          <a:spcPts val="0"/>
                        </a:spcBef>
                        <a:spcAft>
                          <a:spcPts val="0"/>
                        </a:spcAft>
                        <a:buNone/>
                      </a:pPr>
                      <a:r>
                        <a:rPr lang="en-US" sz="1800"/>
                        <a:t>1</a:t>
                      </a:r>
                      <a:r>
                        <a:rPr lang="en-US" sz="1800"/>
                        <a:t> : 2</a:t>
                      </a:r>
                      <a:endParaRPr sz="1800"/>
                    </a:p>
                  </a:txBody>
                  <a:tcPr marT="45725" marB="45725" marR="91450" marL="91450"/>
                </a:tc>
                <a:tc>
                  <a:txBody>
                    <a:bodyPr/>
                    <a:lstStyle/>
                    <a:p>
                      <a:pPr indent="0" lvl="0" marL="0" marR="0" rtl="0" algn="ctr">
                        <a:spcBef>
                          <a:spcPts val="0"/>
                        </a:spcBef>
                        <a:spcAft>
                          <a:spcPts val="0"/>
                        </a:spcAft>
                        <a:buNone/>
                      </a:pPr>
                      <a:r>
                        <a:rPr lang="en-US" sz="1800"/>
                        <a:t>3.70</a:t>
                      </a:r>
                      <a:endParaRPr/>
                    </a:p>
                  </a:txBody>
                  <a:tcPr marT="45725" marB="45725" marR="91450" marL="91450"/>
                </a:tc>
              </a:tr>
              <a:tr h="370850">
                <a:tc>
                  <a:txBody>
                    <a:bodyPr/>
                    <a:lstStyle/>
                    <a:p>
                      <a:pPr indent="0" lvl="0" marL="0" marR="0" rtl="0" algn="ctr">
                        <a:spcBef>
                          <a:spcPts val="0"/>
                        </a:spcBef>
                        <a:spcAft>
                          <a:spcPts val="0"/>
                        </a:spcAft>
                        <a:buNone/>
                      </a:pPr>
                      <a:r>
                        <a:rPr lang="en-US" sz="1800"/>
                        <a:t>1 : 4</a:t>
                      </a:r>
                      <a:endParaRPr/>
                    </a:p>
                  </a:txBody>
                  <a:tcPr marT="45725" marB="45725" marR="91450" marL="91450"/>
                </a:tc>
                <a:tc>
                  <a:txBody>
                    <a:bodyPr/>
                    <a:lstStyle/>
                    <a:p>
                      <a:pPr indent="0" lvl="0" marL="0" marR="0" rtl="0" algn="ctr">
                        <a:spcBef>
                          <a:spcPts val="0"/>
                        </a:spcBef>
                        <a:spcAft>
                          <a:spcPts val="0"/>
                        </a:spcAft>
                        <a:buNone/>
                      </a:pPr>
                      <a:r>
                        <a:rPr lang="en-US" sz="1800"/>
                        <a:t>7.25</a:t>
                      </a:r>
                      <a:endParaRPr/>
                    </a:p>
                  </a:txBody>
                  <a:tcPr marT="45725" marB="45725" marR="91450" marL="91450"/>
                </a:tc>
              </a:tr>
              <a:tr h="370850">
                <a:tc>
                  <a:txBody>
                    <a:bodyPr/>
                    <a:lstStyle/>
                    <a:p>
                      <a:pPr indent="0" lvl="0" marL="0" marR="0" rtl="0" algn="ctr">
                        <a:spcBef>
                          <a:spcPts val="0"/>
                        </a:spcBef>
                        <a:spcAft>
                          <a:spcPts val="0"/>
                        </a:spcAft>
                        <a:buNone/>
                      </a:pPr>
                      <a:r>
                        <a:rPr lang="en-US" sz="1800"/>
                        <a:t>1 : 8</a:t>
                      </a:r>
                      <a:endParaRPr/>
                    </a:p>
                  </a:txBody>
                  <a:tcPr marT="45725" marB="45725" marR="91450" marL="91450"/>
                </a:tc>
                <a:tc>
                  <a:txBody>
                    <a:bodyPr/>
                    <a:lstStyle/>
                    <a:p>
                      <a:pPr indent="0" lvl="0" marL="0" marR="0" rtl="0" algn="ctr">
                        <a:spcBef>
                          <a:spcPts val="0"/>
                        </a:spcBef>
                        <a:spcAft>
                          <a:spcPts val="0"/>
                        </a:spcAft>
                        <a:buNone/>
                      </a:pPr>
                      <a:r>
                        <a:rPr lang="en-US" sz="1800"/>
                        <a:t>10.38</a:t>
                      </a:r>
                      <a:endParaRPr/>
                    </a:p>
                  </a:txBody>
                  <a:tcPr marT="45725" marB="45725" marR="91450" marL="91450"/>
                </a:tc>
              </a:tr>
              <a:tr h="370850">
                <a:tc>
                  <a:txBody>
                    <a:bodyPr/>
                    <a:lstStyle/>
                    <a:p>
                      <a:pPr indent="0" lvl="0" marL="0" marR="0" rtl="0" algn="ctr">
                        <a:spcBef>
                          <a:spcPts val="0"/>
                        </a:spcBef>
                        <a:spcAft>
                          <a:spcPts val="0"/>
                        </a:spcAft>
                        <a:buNone/>
                      </a:pPr>
                      <a:r>
                        <a:rPr lang="en-US" sz="1800"/>
                        <a:t>1 : 16</a:t>
                      </a:r>
                      <a:endParaRPr/>
                    </a:p>
                  </a:txBody>
                  <a:tcPr marT="45725" marB="45725" marR="91450" marL="91450"/>
                </a:tc>
                <a:tc>
                  <a:txBody>
                    <a:bodyPr/>
                    <a:lstStyle/>
                    <a:p>
                      <a:pPr indent="0" lvl="0" marL="0" marR="0" rtl="0" algn="ctr">
                        <a:spcBef>
                          <a:spcPts val="0"/>
                        </a:spcBef>
                        <a:spcAft>
                          <a:spcPts val="0"/>
                        </a:spcAft>
                        <a:buNone/>
                      </a:pPr>
                      <a:r>
                        <a:rPr lang="en-US" sz="1800"/>
                        <a:t>14.10</a:t>
                      </a:r>
                      <a:endParaRPr/>
                    </a:p>
                  </a:txBody>
                  <a:tcPr marT="45725" marB="45725" marR="91450" marL="91450"/>
                </a:tc>
              </a:tr>
              <a:tr h="370850">
                <a:tc>
                  <a:txBody>
                    <a:bodyPr/>
                    <a:lstStyle/>
                    <a:p>
                      <a:pPr indent="0" lvl="0" marL="0" marR="0" rtl="0" algn="ctr">
                        <a:spcBef>
                          <a:spcPts val="0"/>
                        </a:spcBef>
                        <a:spcAft>
                          <a:spcPts val="0"/>
                        </a:spcAft>
                        <a:buNone/>
                      </a:pPr>
                      <a:r>
                        <a:rPr lang="en-US" sz="1800"/>
                        <a:t>1 : 32</a:t>
                      </a:r>
                      <a:endParaRPr/>
                    </a:p>
                  </a:txBody>
                  <a:tcPr marT="45725" marB="45725" marR="91450" marL="91450"/>
                </a:tc>
                <a:tc>
                  <a:txBody>
                    <a:bodyPr/>
                    <a:lstStyle/>
                    <a:p>
                      <a:pPr indent="0" lvl="0" marL="0" marR="0" rtl="0" algn="ctr">
                        <a:spcBef>
                          <a:spcPts val="0"/>
                        </a:spcBef>
                        <a:spcAft>
                          <a:spcPts val="0"/>
                        </a:spcAft>
                        <a:buNone/>
                      </a:pPr>
                      <a:r>
                        <a:rPr lang="en-US" sz="1800"/>
                        <a:t>17.45</a:t>
                      </a:r>
                      <a:endParaRPr/>
                    </a:p>
                  </a:txBody>
                  <a:tcPr marT="45725" marB="45725" marR="91450" marL="91450"/>
                </a:tc>
              </a:tr>
            </a:tbl>
          </a:graphicData>
        </a:graphic>
      </p:graphicFrame>
      <p:sp>
        <p:nvSpPr>
          <p:cNvPr id="381" name="Google Shape;381;p33"/>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Pasif Fiber Optic</a:t>
            </a:r>
            <a:endParaRPr/>
          </a:p>
        </p:txBody>
      </p:sp>
      <p:pic>
        <p:nvPicPr>
          <p:cNvPr descr="Jual Passive Splitter FO Modular 1 16 Fiber Optik pasif spliter ..." id="382" name="Google Shape;382;p33"/>
          <p:cNvPicPr preferRelativeResize="0"/>
          <p:nvPr/>
        </p:nvPicPr>
        <p:blipFill rotWithShape="1">
          <a:blip r:embed="rId3">
            <a:alphaModFix/>
          </a:blip>
          <a:srcRect b="0" l="0" r="0" t="0"/>
          <a:stretch/>
        </p:blipFill>
        <p:spPr>
          <a:xfrm>
            <a:off x="2041190" y="3878931"/>
            <a:ext cx="1726747" cy="230232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34"/>
          <p:cNvSpPr txBox="1"/>
          <p:nvPr>
            <p:ph idx="1" type="body"/>
          </p:nvPr>
        </p:nvSpPr>
        <p:spPr>
          <a:xfrm>
            <a:off x="0" y="1918158"/>
            <a:ext cx="2299447"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Fiber Outlet</a:t>
            </a:r>
            <a:endParaRPr/>
          </a:p>
        </p:txBody>
      </p:sp>
      <p:sp>
        <p:nvSpPr>
          <p:cNvPr id="388" name="Google Shape;388;p34"/>
          <p:cNvSpPr txBox="1"/>
          <p:nvPr/>
        </p:nvSpPr>
        <p:spPr>
          <a:xfrm>
            <a:off x="259764" y="2581519"/>
            <a:ext cx="9869888" cy="70788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Semacam rowset atau rumah kabel untuk menyimpan pigtail fiber optic yang di sambungkan ke drop kabel.</a:t>
            </a:r>
            <a:endParaRPr/>
          </a:p>
        </p:txBody>
      </p:sp>
      <p:pic>
        <p:nvPicPr>
          <p:cNvPr id="389" name="Google Shape;389;p34"/>
          <p:cNvPicPr preferRelativeResize="0"/>
          <p:nvPr/>
        </p:nvPicPr>
        <p:blipFill rotWithShape="1">
          <a:blip r:embed="rId3">
            <a:alphaModFix/>
          </a:blip>
          <a:srcRect b="30994" l="3918" r="4152" t="30877"/>
          <a:stretch/>
        </p:blipFill>
        <p:spPr>
          <a:xfrm>
            <a:off x="1754744" y="3865551"/>
            <a:ext cx="3439964" cy="1552139"/>
          </a:xfrm>
          <a:prstGeom prst="rect">
            <a:avLst/>
          </a:prstGeom>
          <a:noFill/>
          <a:ln>
            <a:noFill/>
          </a:ln>
        </p:spPr>
      </p:pic>
      <p:pic>
        <p:nvPicPr>
          <p:cNvPr id="390" name="Google Shape;390;p34"/>
          <p:cNvPicPr preferRelativeResize="0"/>
          <p:nvPr/>
        </p:nvPicPr>
        <p:blipFill rotWithShape="1">
          <a:blip r:embed="rId4">
            <a:alphaModFix/>
          </a:blip>
          <a:srcRect b="11232" l="0" r="0" t="11838"/>
          <a:stretch/>
        </p:blipFill>
        <p:spPr>
          <a:xfrm>
            <a:off x="6848279" y="3689645"/>
            <a:ext cx="3887016" cy="1903950"/>
          </a:xfrm>
          <a:prstGeom prst="rect">
            <a:avLst/>
          </a:prstGeom>
          <a:noFill/>
          <a:ln>
            <a:noFill/>
          </a:ln>
        </p:spPr>
      </p:pic>
      <p:sp>
        <p:nvSpPr>
          <p:cNvPr id="391" name="Google Shape;391;p34"/>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Pasif Fiber Optic</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35"/>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Pasif Fiber Optic</a:t>
            </a:r>
            <a:endParaRPr/>
          </a:p>
        </p:txBody>
      </p:sp>
      <p:pic>
        <p:nvPicPr>
          <p:cNvPr descr="Materi 1 Basic ftth network 20160209 | PPT" id="397" name="Google Shape;397;p35"/>
          <p:cNvPicPr preferRelativeResize="0"/>
          <p:nvPr/>
        </p:nvPicPr>
        <p:blipFill rotWithShape="1">
          <a:blip r:embed="rId3">
            <a:alphaModFix/>
          </a:blip>
          <a:srcRect b="0" l="0" r="0" t="0"/>
          <a:stretch/>
        </p:blipFill>
        <p:spPr>
          <a:xfrm>
            <a:off x="3783528" y="3878749"/>
            <a:ext cx="3393127" cy="2544845"/>
          </a:xfrm>
          <a:prstGeom prst="rect">
            <a:avLst/>
          </a:prstGeom>
          <a:noFill/>
          <a:ln>
            <a:noFill/>
          </a:ln>
        </p:spPr>
      </p:pic>
      <p:sp>
        <p:nvSpPr>
          <p:cNvPr id="398" name="Google Shape;398;p35"/>
          <p:cNvSpPr txBox="1"/>
          <p:nvPr/>
        </p:nvSpPr>
        <p:spPr>
          <a:xfrm>
            <a:off x="521019" y="2339054"/>
            <a:ext cx="10356777" cy="1477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Apa itu ODP dan fungsinya?</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ODP (Optical Distribution Point) adalah tempat terminasi kabel yang memiliki sifat tahan korosi, dan tahan cuaca. ODP berfungsi sebagai tempat instalasi sambungan terutama untuk menghubungkan kabel distribusi dan kabel drop. Komponen-komponen yang terdapat pada ODP adalah Optical pigtail, konektor adaptor, splitter.</a:t>
            </a:r>
            <a:endParaRPr/>
          </a:p>
        </p:txBody>
      </p:sp>
      <p:sp>
        <p:nvSpPr>
          <p:cNvPr id="399" name="Google Shape;399;p35"/>
          <p:cNvSpPr txBox="1"/>
          <p:nvPr/>
        </p:nvSpPr>
        <p:spPr>
          <a:xfrm>
            <a:off x="261256" y="1736478"/>
            <a:ext cx="2299447"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DPFO/ODP</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36"/>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Pasif Fiber Optic</a:t>
            </a:r>
            <a:endParaRPr/>
          </a:p>
        </p:txBody>
      </p:sp>
      <p:sp>
        <p:nvSpPr>
          <p:cNvPr id="405" name="Google Shape;405;p36"/>
          <p:cNvSpPr txBox="1"/>
          <p:nvPr/>
        </p:nvSpPr>
        <p:spPr>
          <a:xfrm>
            <a:off x="521019" y="2339054"/>
            <a:ext cx="10356777" cy="923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ODP Closure adalah sebuah kotak hitam yang terpasang pada kabel jaringan telepon utama SCPT dan kabel SSW, dan untuk letak pemasangan bisa berada dekat dengan tiang telepon atapun terpasang pada pertengahan kabel diantara dua tiang telepon.</a:t>
            </a:r>
            <a:endParaRPr/>
          </a:p>
        </p:txBody>
      </p:sp>
      <p:sp>
        <p:nvSpPr>
          <p:cNvPr id="406" name="Google Shape;406;p36"/>
          <p:cNvSpPr txBox="1"/>
          <p:nvPr/>
        </p:nvSpPr>
        <p:spPr>
          <a:xfrm>
            <a:off x="261256" y="1736478"/>
            <a:ext cx="2299447"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ODP CLOSURE</a:t>
            </a:r>
            <a:endParaRPr sz="2800">
              <a:solidFill>
                <a:srgbClr val="FFFF00"/>
              </a:solidFill>
              <a:latin typeface="Calibri"/>
              <a:ea typeface="Calibri"/>
              <a:cs typeface="Calibri"/>
              <a:sym typeface="Calibri"/>
            </a:endParaRPr>
          </a:p>
        </p:txBody>
      </p:sp>
      <p:pic>
        <p:nvPicPr>
          <p:cNvPr id="407" name="Google Shape;407;p36"/>
          <p:cNvPicPr preferRelativeResize="0"/>
          <p:nvPr/>
        </p:nvPicPr>
        <p:blipFill rotWithShape="1">
          <a:blip r:embed="rId3">
            <a:alphaModFix/>
          </a:blip>
          <a:srcRect b="0" l="0" r="0" t="0"/>
          <a:stretch/>
        </p:blipFill>
        <p:spPr>
          <a:xfrm>
            <a:off x="3094753" y="3351452"/>
            <a:ext cx="5178298" cy="215223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37"/>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Pasif Fiber Optic</a:t>
            </a:r>
            <a:endParaRPr/>
          </a:p>
        </p:txBody>
      </p:sp>
      <p:sp>
        <p:nvSpPr>
          <p:cNvPr id="413" name="Google Shape;413;p37"/>
          <p:cNvSpPr txBox="1"/>
          <p:nvPr/>
        </p:nvSpPr>
        <p:spPr>
          <a:xfrm>
            <a:off x="521019" y="2339054"/>
            <a:ext cx="10356777" cy="1200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ODP Pole adalah sebuah kotak terminal kabel fiber optik yang di pasang pada tiang kabel telepon yang berfungsi sebagai tempat untuk membagi core serat optic dari kabel utama ke pelanggan sehingga jika rumah anda dekat dengan kotak ODP Pole / ODP Wall maka akan lebih mudah jika ingin mengajukan pemasangan jaringan indihome.</a:t>
            </a:r>
            <a:endParaRPr/>
          </a:p>
        </p:txBody>
      </p:sp>
      <p:sp>
        <p:nvSpPr>
          <p:cNvPr id="414" name="Google Shape;414;p37"/>
          <p:cNvSpPr txBox="1"/>
          <p:nvPr/>
        </p:nvSpPr>
        <p:spPr>
          <a:xfrm>
            <a:off x="261256" y="1736478"/>
            <a:ext cx="2299447"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ODP POLE</a:t>
            </a:r>
            <a:endParaRPr sz="2800">
              <a:solidFill>
                <a:srgbClr val="FFFF00"/>
              </a:solidFill>
              <a:latin typeface="Calibri"/>
              <a:ea typeface="Calibri"/>
              <a:cs typeface="Calibri"/>
              <a:sym typeface="Calibri"/>
            </a:endParaRPr>
          </a:p>
        </p:txBody>
      </p:sp>
      <p:pic>
        <p:nvPicPr>
          <p:cNvPr id="415" name="Google Shape;415;p37"/>
          <p:cNvPicPr preferRelativeResize="0"/>
          <p:nvPr/>
        </p:nvPicPr>
        <p:blipFill rotWithShape="1">
          <a:blip r:embed="rId3">
            <a:alphaModFix/>
          </a:blip>
          <a:srcRect b="0" l="0" r="0" t="0"/>
          <a:stretch/>
        </p:blipFill>
        <p:spPr>
          <a:xfrm>
            <a:off x="3942607" y="4269984"/>
            <a:ext cx="3811979" cy="20846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38"/>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Pasif Fiber Optic</a:t>
            </a:r>
            <a:endParaRPr/>
          </a:p>
        </p:txBody>
      </p:sp>
      <p:sp>
        <p:nvSpPr>
          <p:cNvPr id="421" name="Google Shape;421;p38"/>
          <p:cNvSpPr txBox="1"/>
          <p:nvPr/>
        </p:nvSpPr>
        <p:spPr>
          <a:xfrm>
            <a:off x="521019" y="2339054"/>
            <a:ext cx="10356777" cy="923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ODP Pedestal adalah sebuah tabung yang berisi sambungan kabel fiber optik yang di letakan di atas tanah, dan umumnya ODP Pedestal atau ODP tanah di pasang di sekitar komplek perumahan ataupun area perkantoran.</a:t>
            </a:r>
            <a:endParaRPr/>
          </a:p>
        </p:txBody>
      </p:sp>
      <p:sp>
        <p:nvSpPr>
          <p:cNvPr id="422" name="Google Shape;422;p38"/>
          <p:cNvSpPr txBox="1"/>
          <p:nvPr/>
        </p:nvSpPr>
        <p:spPr>
          <a:xfrm>
            <a:off x="261256" y="1736478"/>
            <a:ext cx="2299447" cy="540204"/>
          </a:xfrm>
          <a:prstGeom prst="rect">
            <a:avLst/>
          </a:prstGeom>
          <a:solidFill>
            <a:srgbClr val="002060"/>
          </a:solidFill>
          <a:ln>
            <a:noFill/>
          </a:ln>
        </p:spPr>
        <p:txBody>
          <a:bodyPr anchorCtr="0" anchor="t" bIns="45700" lIns="91425" spcFirstLastPara="1" rIns="91425" wrap="square" tIns="45700">
            <a:normAutofit fontScale="92500"/>
          </a:bodyPr>
          <a:lstStyle/>
          <a:p>
            <a:pPr indent="0" lvl="0" marL="0" marR="0" rtl="0" algn="l">
              <a:lnSpc>
                <a:spcPct val="90000"/>
              </a:lnSpc>
              <a:spcBef>
                <a:spcPts val="0"/>
              </a:spcBef>
              <a:spcAft>
                <a:spcPts val="0"/>
              </a:spcAft>
              <a:buClr>
                <a:srgbClr val="FFFF00"/>
              </a:buClr>
              <a:buSzPct val="100000"/>
              <a:buFont typeface="Arial"/>
              <a:buNone/>
            </a:pPr>
            <a:r>
              <a:rPr lang="en-US" sz="2800">
                <a:solidFill>
                  <a:srgbClr val="FFFF00"/>
                </a:solidFill>
                <a:latin typeface="Calibri"/>
                <a:ea typeface="Calibri"/>
                <a:cs typeface="Calibri"/>
                <a:sym typeface="Calibri"/>
              </a:rPr>
              <a:t>ODP PEDESTAL</a:t>
            </a:r>
            <a:endParaRPr sz="2800">
              <a:solidFill>
                <a:srgbClr val="FFFF00"/>
              </a:solidFill>
              <a:latin typeface="Calibri"/>
              <a:ea typeface="Calibri"/>
              <a:cs typeface="Calibri"/>
              <a:sym typeface="Calibri"/>
            </a:endParaRPr>
          </a:p>
        </p:txBody>
      </p:sp>
      <p:pic>
        <p:nvPicPr>
          <p:cNvPr descr="ZahrulHanifahBlog: Jenis-Jenis ODP" id="423" name="Google Shape;423;p38"/>
          <p:cNvPicPr preferRelativeResize="0"/>
          <p:nvPr/>
        </p:nvPicPr>
        <p:blipFill rotWithShape="1">
          <a:blip r:embed="rId3">
            <a:alphaModFix/>
          </a:blip>
          <a:srcRect b="0" l="0" r="0" t="0"/>
          <a:stretch/>
        </p:blipFill>
        <p:spPr>
          <a:xfrm>
            <a:off x="3800467" y="3262380"/>
            <a:ext cx="4027785" cy="30169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39"/>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Pasif Fiber Optic</a:t>
            </a:r>
            <a:endParaRPr/>
          </a:p>
        </p:txBody>
      </p:sp>
      <p:sp>
        <p:nvSpPr>
          <p:cNvPr id="429" name="Google Shape;429;p39"/>
          <p:cNvSpPr txBox="1"/>
          <p:nvPr/>
        </p:nvSpPr>
        <p:spPr>
          <a:xfrm>
            <a:off x="521019" y="2339054"/>
            <a:ext cx="10356777" cy="1200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ODC adalah suatu ruang yang berbentuk kotak atau kubah (dome) yang terbuat dari material khusus yang berfungsi sebagai tempat instalasi sambungan jaringan optik single-mode, yang dapat berisi connector, splicing</a:t>
            </a:r>
            <a:r>
              <a:rPr i="1" lang="en-US" sz="1800">
                <a:solidFill>
                  <a:schemeClr val="dk1"/>
                </a:solidFill>
                <a:latin typeface="Calibri"/>
                <a:ea typeface="Calibri"/>
                <a:cs typeface="Calibri"/>
                <a:sym typeface="Calibri"/>
              </a:rPr>
              <a:t>, </a:t>
            </a:r>
            <a:r>
              <a:rPr lang="en-US" sz="1800">
                <a:solidFill>
                  <a:schemeClr val="dk1"/>
                </a:solidFill>
                <a:latin typeface="Calibri"/>
                <a:ea typeface="Calibri"/>
                <a:cs typeface="Calibri"/>
                <a:sym typeface="Calibri"/>
              </a:rPr>
              <a:t>maupun splitter dan dilengkapi ruang manajemen fiber dengan kapasitas tertentu pada jaringan akses optik pasif (PON), untuk hubungan telekomunikasi.</a:t>
            </a:r>
            <a:endParaRPr/>
          </a:p>
        </p:txBody>
      </p:sp>
      <p:sp>
        <p:nvSpPr>
          <p:cNvPr id="430" name="Google Shape;430;p39"/>
          <p:cNvSpPr txBox="1"/>
          <p:nvPr/>
        </p:nvSpPr>
        <p:spPr>
          <a:xfrm>
            <a:off x="261256" y="1736478"/>
            <a:ext cx="2299447"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ODC</a:t>
            </a:r>
            <a:endParaRPr sz="2800">
              <a:solidFill>
                <a:srgbClr val="FFFF00"/>
              </a:solidFill>
              <a:latin typeface="Calibri"/>
              <a:ea typeface="Calibri"/>
              <a:cs typeface="Calibri"/>
              <a:sym typeface="Calibri"/>
            </a:endParaRPr>
          </a:p>
        </p:txBody>
      </p:sp>
      <p:pic>
        <p:nvPicPr>
          <p:cNvPr descr="ODC (Optical Distribution Cabinet) | PT. TJAKRA AGUNG PERSADA" id="431" name="Google Shape;431;p39"/>
          <p:cNvPicPr preferRelativeResize="0"/>
          <p:nvPr/>
        </p:nvPicPr>
        <p:blipFill rotWithShape="1">
          <a:blip r:embed="rId3">
            <a:alphaModFix/>
          </a:blip>
          <a:srcRect b="0" l="0" r="0" t="0"/>
          <a:stretch/>
        </p:blipFill>
        <p:spPr>
          <a:xfrm>
            <a:off x="4714875" y="3693536"/>
            <a:ext cx="2762250" cy="2962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40"/>
          <p:cNvSpPr txBox="1"/>
          <p:nvPr>
            <p:ph idx="1" type="body"/>
          </p:nvPr>
        </p:nvSpPr>
        <p:spPr>
          <a:xfrm>
            <a:off x="0" y="1918158"/>
            <a:ext cx="4061012"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Joint Box/Joint Closure</a:t>
            </a:r>
            <a:endParaRPr/>
          </a:p>
        </p:txBody>
      </p:sp>
      <p:sp>
        <p:nvSpPr>
          <p:cNvPr id="437" name="Google Shape;437;p40"/>
          <p:cNvSpPr txBox="1"/>
          <p:nvPr/>
        </p:nvSpPr>
        <p:spPr>
          <a:xfrm>
            <a:off x="259763" y="2581519"/>
            <a:ext cx="4473601" cy="101565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tempat sambungan / titik terminasi 2 atau lebih kabel </a:t>
            </a:r>
            <a:r>
              <a:rPr i="1" lang="en-US" sz="2000">
                <a:solidFill>
                  <a:schemeClr val="dk1"/>
                </a:solidFill>
                <a:latin typeface="Calibri"/>
                <a:ea typeface="Calibri"/>
                <a:cs typeface="Calibri"/>
                <a:sym typeface="Calibri"/>
              </a:rPr>
              <a:t>fiber optic. </a:t>
            </a:r>
            <a:r>
              <a:rPr lang="en-US" sz="2000">
                <a:solidFill>
                  <a:schemeClr val="dk1"/>
                </a:solidFill>
                <a:latin typeface="Calibri"/>
                <a:ea typeface="Calibri"/>
                <a:cs typeface="Calibri"/>
                <a:sym typeface="Calibri"/>
              </a:rPr>
              <a:t>Dimana biasanya di pasangkan di luar (outdoor).</a:t>
            </a:r>
            <a:endParaRPr/>
          </a:p>
        </p:txBody>
      </p:sp>
      <p:sp>
        <p:nvSpPr>
          <p:cNvPr id="438" name="Google Shape;438;p40"/>
          <p:cNvSpPr txBox="1"/>
          <p:nvPr/>
        </p:nvSpPr>
        <p:spPr>
          <a:xfrm>
            <a:off x="259764" y="4916000"/>
            <a:ext cx="4473600" cy="132343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i="1" lang="en-US" sz="2000">
                <a:solidFill>
                  <a:schemeClr val="dk1"/>
                </a:solidFill>
                <a:latin typeface="Calibri"/>
                <a:ea typeface="Calibri"/>
                <a:cs typeface="Calibri"/>
                <a:sym typeface="Calibri"/>
              </a:rPr>
              <a:t>Optical Termination Box (OTB) </a:t>
            </a:r>
            <a:r>
              <a:rPr lang="en-US" sz="2000">
                <a:solidFill>
                  <a:schemeClr val="dk1"/>
                </a:solidFill>
                <a:latin typeface="Calibri"/>
                <a:ea typeface="Calibri"/>
                <a:cs typeface="Calibri"/>
                <a:sym typeface="Calibri"/>
              </a:rPr>
              <a:t>adalah titik terminasi kabel serat optik </a:t>
            </a:r>
            <a:r>
              <a:rPr i="1" lang="en-US" sz="2000">
                <a:solidFill>
                  <a:schemeClr val="dk1"/>
                </a:solidFill>
                <a:latin typeface="Calibri"/>
                <a:ea typeface="Calibri"/>
                <a:cs typeface="Calibri"/>
                <a:sym typeface="Calibri"/>
              </a:rPr>
              <a:t>outdoor</a:t>
            </a:r>
            <a:r>
              <a:rPr lang="en-US" sz="2000">
                <a:solidFill>
                  <a:schemeClr val="dk1"/>
                </a:solidFill>
                <a:latin typeface="Calibri"/>
                <a:ea typeface="Calibri"/>
                <a:cs typeface="Calibri"/>
                <a:sym typeface="Calibri"/>
              </a:rPr>
              <a:t> dengan kabel serat optik </a:t>
            </a:r>
            <a:r>
              <a:rPr i="1" lang="en-US" sz="2000">
                <a:solidFill>
                  <a:schemeClr val="dk1"/>
                </a:solidFill>
                <a:latin typeface="Calibri"/>
                <a:ea typeface="Calibri"/>
                <a:cs typeface="Calibri"/>
                <a:sym typeface="Calibri"/>
              </a:rPr>
              <a:t>indoor</a:t>
            </a:r>
            <a:r>
              <a:rPr lang="en-US" sz="2000">
                <a:solidFill>
                  <a:schemeClr val="dk1"/>
                </a:solidFill>
                <a:latin typeface="Calibri"/>
                <a:ea typeface="Calibri"/>
                <a:cs typeface="Calibri"/>
                <a:sym typeface="Calibri"/>
              </a:rPr>
              <a:t>.</a:t>
            </a:r>
            <a:endParaRPr/>
          </a:p>
        </p:txBody>
      </p:sp>
      <p:sp>
        <p:nvSpPr>
          <p:cNvPr id="439" name="Google Shape;439;p40"/>
          <p:cNvSpPr txBox="1"/>
          <p:nvPr/>
        </p:nvSpPr>
        <p:spPr>
          <a:xfrm>
            <a:off x="-1" y="4313424"/>
            <a:ext cx="2299447"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OTB</a:t>
            </a:r>
            <a:endParaRPr/>
          </a:p>
        </p:txBody>
      </p:sp>
      <p:pic>
        <p:nvPicPr>
          <p:cNvPr id="440" name="Google Shape;440;p40"/>
          <p:cNvPicPr preferRelativeResize="0"/>
          <p:nvPr/>
        </p:nvPicPr>
        <p:blipFill rotWithShape="1">
          <a:blip r:embed="rId3">
            <a:alphaModFix/>
          </a:blip>
          <a:srcRect b="0" l="0" r="0" t="0"/>
          <a:stretch/>
        </p:blipFill>
        <p:spPr>
          <a:xfrm>
            <a:off x="5418699" y="1918158"/>
            <a:ext cx="2972266" cy="2664165"/>
          </a:xfrm>
          <a:prstGeom prst="rect">
            <a:avLst/>
          </a:prstGeom>
          <a:noFill/>
          <a:ln>
            <a:noFill/>
          </a:ln>
        </p:spPr>
      </p:pic>
      <p:pic>
        <p:nvPicPr>
          <p:cNvPr id="441" name="Google Shape;441;p40"/>
          <p:cNvPicPr preferRelativeResize="0"/>
          <p:nvPr/>
        </p:nvPicPr>
        <p:blipFill rotWithShape="1">
          <a:blip r:embed="rId4">
            <a:alphaModFix/>
          </a:blip>
          <a:srcRect b="20875" l="2342" r="11463" t="16465"/>
          <a:stretch/>
        </p:blipFill>
        <p:spPr>
          <a:xfrm>
            <a:off x="8485095" y="2077583"/>
            <a:ext cx="2783541" cy="2023530"/>
          </a:xfrm>
          <a:prstGeom prst="rect">
            <a:avLst/>
          </a:prstGeom>
          <a:noFill/>
          <a:ln>
            <a:noFill/>
          </a:ln>
        </p:spPr>
      </p:pic>
      <p:pic>
        <p:nvPicPr>
          <p:cNvPr id="442" name="Google Shape;442;p40"/>
          <p:cNvPicPr preferRelativeResize="0"/>
          <p:nvPr/>
        </p:nvPicPr>
        <p:blipFill rotWithShape="1">
          <a:blip r:embed="rId5">
            <a:alphaModFix/>
          </a:blip>
          <a:srcRect b="18462" l="0" r="0" t="13193"/>
          <a:stretch/>
        </p:blipFill>
        <p:spPr>
          <a:xfrm>
            <a:off x="5286247" y="4853336"/>
            <a:ext cx="5323018" cy="1760574"/>
          </a:xfrm>
          <a:prstGeom prst="rect">
            <a:avLst/>
          </a:prstGeom>
          <a:noFill/>
          <a:ln>
            <a:noFill/>
          </a:ln>
        </p:spPr>
      </p:pic>
      <p:sp>
        <p:nvSpPr>
          <p:cNvPr id="443" name="Google Shape;443;p40"/>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Pasif Fiber Optic</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41"/>
          <p:cNvSpPr txBox="1"/>
          <p:nvPr>
            <p:ph idx="1" type="body"/>
          </p:nvPr>
        </p:nvSpPr>
        <p:spPr>
          <a:xfrm>
            <a:off x="0" y="1918158"/>
            <a:ext cx="2299447"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Fusion Splicer</a:t>
            </a:r>
            <a:endParaRPr/>
          </a:p>
        </p:txBody>
      </p:sp>
      <p:sp>
        <p:nvSpPr>
          <p:cNvPr id="449" name="Google Shape;449;p41"/>
          <p:cNvSpPr txBox="1"/>
          <p:nvPr/>
        </p:nvSpPr>
        <p:spPr>
          <a:xfrm>
            <a:off x="259764" y="2458362"/>
            <a:ext cx="6235165" cy="255454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alat untuk menyambungkan serat optik ini merupakan salah satu alat yang digunakan untuk menyambungkan sebuah core serat optik, dimana serat tersebut terbuat / berbasis kaca, dan mengimplementasikan suatu daya listrik yang telah dirubah menjadi sebuah media sinar berbentuk laser. Sinar laser tersebut berfungsi untuk memanasi kaca yang terputus pada core sehingga bisa tersambung kembali dengan baik</a:t>
            </a:r>
            <a:endParaRPr/>
          </a:p>
        </p:txBody>
      </p:sp>
      <p:sp>
        <p:nvSpPr>
          <p:cNvPr id="450" name="Google Shape;450;p41"/>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Peralatan Pendukung Fiber Optic</a:t>
            </a:r>
            <a:endParaRPr/>
          </a:p>
        </p:txBody>
      </p:sp>
      <p:sp>
        <p:nvSpPr>
          <p:cNvPr id="451" name="Google Shape;451;p41"/>
          <p:cNvSpPr txBox="1"/>
          <p:nvPr/>
        </p:nvSpPr>
        <p:spPr>
          <a:xfrm>
            <a:off x="259763" y="5693031"/>
            <a:ext cx="6235165" cy="70788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ini berfungsi sebagai media untuk memotong dan mengupas kulit  dan daging kabel.</a:t>
            </a:r>
            <a:endParaRPr/>
          </a:p>
        </p:txBody>
      </p:sp>
      <p:sp>
        <p:nvSpPr>
          <p:cNvPr id="452" name="Google Shape;452;p41"/>
          <p:cNvSpPr txBox="1"/>
          <p:nvPr/>
        </p:nvSpPr>
        <p:spPr>
          <a:xfrm>
            <a:off x="0" y="5152827"/>
            <a:ext cx="2299447"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Stripper</a:t>
            </a:r>
            <a:endParaRPr/>
          </a:p>
        </p:txBody>
      </p:sp>
      <p:pic>
        <p:nvPicPr>
          <p:cNvPr id="453" name="Google Shape;453;p41"/>
          <p:cNvPicPr preferRelativeResize="0"/>
          <p:nvPr/>
        </p:nvPicPr>
        <p:blipFill rotWithShape="1">
          <a:blip r:embed="rId3">
            <a:alphaModFix/>
          </a:blip>
          <a:srcRect b="0" l="0" r="0" t="0"/>
          <a:stretch/>
        </p:blipFill>
        <p:spPr>
          <a:xfrm>
            <a:off x="7315199" y="2292215"/>
            <a:ext cx="2420471" cy="2720688"/>
          </a:xfrm>
          <a:prstGeom prst="rect">
            <a:avLst/>
          </a:prstGeom>
          <a:noFill/>
          <a:ln>
            <a:noFill/>
          </a:ln>
        </p:spPr>
      </p:pic>
      <p:pic>
        <p:nvPicPr>
          <p:cNvPr id="454" name="Google Shape;454;p41"/>
          <p:cNvPicPr preferRelativeResize="0"/>
          <p:nvPr/>
        </p:nvPicPr>
        <p:blipFill rotWithShape="1">
          <a:blip r:embed="rId4">
            <a:alphaModFix/>
          </a:blip>
          <a:srcRect b="0" l="0" r="0" t="0"/>
          <a:stretch/>
        </p:blipFill>
        <p:spPr>
          <a:xfrm>
            <a:off x="7315199" y="5136530"/>
            <a:ext cx="2980979" cy="145618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3"/>
                                        </p:tgtEl>
                                        <p:attrNameLst>
                                          <p:attrName>style.visibility</p:attrName>
                                        </p:attrNameLst>
                                      </p:cBhvr>
                                      <p:to>
                                        <p:strVal val="visible"/>
                                      </p:to>
                                    </p:set>
                                    <p:animEffect filter="fade" transition="in">
                                      <p:cBhvr>
                                        <p:cTn dur="500"/>
                                        <p:tgtEl>
                                          <p:spTgt spid="4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42"/>
          <p:cNvSpPr txBox="1"/>
          <p:nvPr>
            <p:ph idx="1" type="body"/>
          </p:nvPr>
        </p:nvSpPr>
        <p:spPr>
          <a:xfrm>
            <a:off x="0" y="4204158"/>
            <a:ext cx="2716306"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Cleaver</a:t>
            </a:r>
            <a:endParaRPr/>
          </a:p>
        </p:txBody>
      </p:sp>
      <p:sp>
        <p:nvSpPr>
          <p:cNvPr id="460" name="Google Shape;460;p42"/>
          <p:cNvSpPr txBox="1"/>
          <p:nvPr/>
        </p:nvSpPr>
        <p:spPr>
          <a:xfrm>
            <a:off x="313513" y="4744362"/>
            <a:ext cx="6235165" cy="70788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mempunyai fungsi untuk memotong core yang kulit kabel optic-nya sudah dikupas</a:t>
            </a:r>
            <a:endParaRPr/>
          </a:p>
        </p:txBody>
      </p:sp>
      <p:sp>
        <p:nvSpPr>
          <p:cNvPr id="461" name="Google Shape;461;p42"/>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Peralatan Pendukung Fiber Optic</a:t>
            </a:r>
            <a:endParaRPr/>
          </a:p>
        </p:txBody>
      </p:sp>
      <p:sp>
        <p:nvSpPr>
          <p:cNvPr id="462" name="Google Shape;462;p42"/>
          <p:cNvSpPr txBox="1"/>
          <p:nvPr/>
        </p:nvSpPr>
        <p:spPr>
          <a:xfrm>
            <a:off x="259763" y="2734076"/>
            <a:ext cx="6369637" cy="70788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protector yang digunakan untuk melindungi core hasil splicing. Tujuan nya agar core hasil splicing tidak patah.</a:t>
            </a:r>
            <a:endParaRPr/>
          </a:p>
        </p:txBody>
      </p:sp>
      <p:sp>
        <p:nvSpPr>
          <p:cNvPr id="463" name="Google Shape;463;p42"/>
          <p:cNvSpPr txBox="1"/>
          <p:nvPr/>
        </p:nvSpPr>
        <p:spPr>
          <a:xfrm>
            <a:off x="0" y="2193872"/>
            <a:ext cx="2716306"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Protector Sleeve</a:t>
            </a:r>
            <a:endParaRPr/>
          </a:p>
        </p:txBody>
      </p:sp>
      <p:pic>
        <p:nvPicPr>
          <p:cNvPr id="464" name="Google Shape;464;p42"/>
          <p:cNvPicPr preferRelativeResize="0"/>
          <p:nvPr/>
        </p:nvPicPr>
        <p:blipFill rotWithShape="1">
          <a:blip r:embed="rId3">
            <a:alphaModFix/>
          </a:blip>
          <a:srcRect b="0" l="0" r="0" t="0"/>
          <a:stretch/>
        </p:blipFill>
        <p:spPr>
          <a:xfrm>
            <a:off x="7570654" y="4204158"/>
            <a:ext cx="3285932" cy="2550051"/>
          </a:xfrm>
          <a:prstGeom prst="rect">
            <a:avLst/>
          </a:prstGeom>
          <a:noFill/>
          <a:ln>
            <a:noFill/>
          </a:ln>
        </p:spPr>
      </p:pic>
      <p:pic>
        <p:nvPicPr>
          <p:cNvPr id="465" name="Google Shape;465;p42"/>
          <p:cNvPicPr preferRelativeResize="0"/>
          <p:nvPr/>
        </p:nvPicPr>
        <p:blipFill rotWithShape="1">
          <a:blip r:embed="rId4">
            <a:alphaModFix/>
          </a:blip>
          <a:srcRect b="14427" l="0" r="0" t="13027"/>
          <a:stretch/>
        </p:blipFill>
        <p:spPr>
          <a:xfrm>
            <a:off x="7570654" y="1913086"/>
            <a:ext cx="3265251" cy="189243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43"/>
          <p:cNvSpPr txBox="1"/>
          <p:nvPr>
            <p:ph idx="1" type="body"/>
          </p:nvPr>
        </p:nvSpPr>
        <p:spPr>
          <a:xfrm>
            <a:off x="0" y="3821007"/>
            <a:ext cx="5513294"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Font typeface="Arial"/>
              <a:buNone/>
            </a:pPr>
            <a:r>
              <a:rPr lang="en-US">
                <a:solidFill>
                  <a:srgbClr val="FFFF00"/>
                </a:solidFill>
              </a:rPr>
              <a:t>Optical Power Meter/OPM</a:t>
            </a:r>
            <a:endParaRPr/>
          </a:p>
        </p:txBody>
      </p:sp>
      <p:sp>
        <p:nvSpPr>
          <p:cNvPr id="471" name="Google Shape;471;p43"/>
          <p:cNvSpPr txBox="1"/>
          <p:nvPr/>
        </p:nvSpPr>
        <p:spPr>
          <a:xfrm>
            <a:off x="313512" y="4432481"/>
            <a:ext cx="7122711" cy="163121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Times New Roman"/>
                <a:ea typeface="Times New Roman"/>
                <a:cs typeface="Times New Roman"/>
                <a:sym typeface="Times New Roman"/>
              </a:rPr>
              <a:t>OPM (Optical Power Meter) adalah alat yang digunakan untuk mengukur daya sinyal optik dan menampilkannya dan untuk mengetahui seberapa kuat daya dari signal cahaya yang sudah masuk, OPM ini juga mempunyai interface FC yang langsung berhubungan dengan pathcore FC.</a:t>
            </a:r>
            <a:endParaRPr/>
          </a:p>
        </p:txBody>
      </p:sp>
      <p:sp>
        <p:nvSpPr>
          <p:cNvPr id="472" name="Google Shape;472;p43"/>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Peralatan Pendukung Fiber Optic</a:t>
            </a:r>
            <a:endParaRPr/>
          </a:p>
        </p:txBody>
      </p:sp>
      <p:sp>
        <p:nvSpPr>
          <p:cNvPr id="473" name="Google Shape;473;p43"/>
          <p:cNvSpPr txBox="1"/>
          <p:nvPr/>
        </p:nvSpPr>
        <p:spPr>
          <a:xfrm>
            <a:off x="259763" y="2734076"/>
            <a:ext cx="8628743" cy="64632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800">
                <a:solidFill>
                  <a:schemeClr val="dk1"/>
                </a:solidFill>
                <a:latin typeface="Calibri"/>
                <a:ea typeface="Calibri"/>
                <a:cs typeface="Calibri"/>
                <a:sym typeface="Calibri"/>
              </a:rPr>
              <a:t> OLS (Optical Light Source) alat yang digunakan untuk mengirimkan sinyal optik guna untuk pengukuran dan selalu berpasangan dengan OPM</a:t>
            </a:r>
            <a:endParaRPr sz="2000">
              <a:solidFill>
                <a:schemeClr val="dk1"/>
              </a:solidFill>
              <a:latin typeface="Calibri"/>
              <a:ea typeface="Calibri"/>
              <a:cs typeface="Calibri"/>
              <a:sym typeface="Calibri"/>
            </a:endParaRPr>
          </a:p>
        </p:txBody>
      </p:sp>
      <p:sp>
        <p:nvSpPr>
          <p:cNvPr id="474" name="Google Shape;474;p43"/>
          <p:cNvSpPr txBox="1"/>
          <p:nvPr/>
        </p:nvSpPr>
        <p:spPr>
          <a:xfrm>
            <a:off x="0" y="2193872"/>
            <a:ext cx="5513294"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b="0" i="0" lang="en-US" sz="2800">
                <a:solidFill>
                  <a:srgbClr val="FFFF00"/>
                </a:solidFill>
                <a:latin typeface="Arial"/>
                <a:ea typeface="Arial"/>
                <a:cs typeface="Arial"/>
                <a:sym typeface="Arial"/>
              </a:rPr>
              <a:t>OLS (Optical Light Source) </a:t>
            </a:r>
            <a:endParaRPr sz="2800">
              <a:solidFill>
                <a:srgbClr val="FFFF00"/>
              </a:solidFill>
              <a:latin typeface="Calibri"/>
              <a:ea typeface="Calibri"/>
              <a:cs typeface="Calibri"/>
              <a:sym typeface="Calibri"/>
            </a:endParaRPr>
          </a:p>
        </p:txBody>
      </p:sp>
      <p:pic>
        <p:nvPicPr>
          <p:cNvPr id="475" name="Google Shape;475;p43"/>
          <p:cNvPicPr preferRelativeResize="0"/>
          <p:nvPr/>
        </p:nvPicPr>
        <p:blipFill rotWithShape="1">
          <a:blip r:embed="rId3">
            <a:alphaModFix/>
          </a:blip>
          <a:srcRect b="5180" l="8831" r="13005" t="0"/>
          <a:stretch/>
        </p:blipFill>
        <p:spPr>
          <a:xfrm rot="2236723">
            <a:off x="8147654" y="3997627"/>
            <a:ext cx="2206183" cy="2336733"/>
          </a:xfrm>
          <a:prstGeom prst="rect">
            <a:avLst/>
          </a:prstGeom>
          <a:noFill/>
          <a:ln>
            <a:noFill/>
          </a:ln>
        </p:spPr>
      </p:pic>
      <p:pic>
        <p:nvPicPr>
          <p:cNvPr descr="OPM OLS – Gudangfiberoptik" id="476" name="Google Shape;476;p43"/>
          <p:cNvPicPr preferRelativeResize="0"/>
          <p:nvPr/>
        </p:nvPicPr>
        <p:blipFill rotWithShape="1">
          <a:blip r:embed="rId4">
            <a:alphaModFix/>
          </a:blip>
          <a:srcRect b="0" l="0" r="0" t="0"/>
          <a:stretch/>
        </p:blipFill>
        <p:spPr>
          <a:xfrm>
            <a:off x="9250745" y="1894236"/>
            <a:ext cx="1443218" cy="192677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44"/>
          <p:cNvSpPr txBox="1"/>
          <p:nvPr>
            <p:ph idx="1" type="body"/>
          </p:nvPr>
        </p:nvSpPr>
        <p:spPr>
          <a:xfrm>
            <a:off x="0" y="1540946"/>
            <a:ext cx="5513294"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Optical Domain Reflectometer/OTDR</a:t>
            </a:r>
            <a:endParaRPr/>
          </a:p>
        </p:txBody>
      </p:sp>
      <p:sp>
        <p:nvSpPr>
          <p:cNvPr id="482" name="Google Shape;482;p44"/>
          <p:cNvSpPr txBox="1"/>
          <p:nvPr/>
        </p:nvSpPr>
        <p:spPr>
          <a:xfrm>
            <a:off x="99756" y="2866509"/>
            <a:ext cx="7122711" cy="2031321"/>
          </a:xfrm>
          <a:prstGeom prst="rect">
            <a:avLst/>
          </a:prstGeom>
          <a:noFill/>
          <a:ln>
            <a:noFill/>
          </a:ln>
        </p:spPr>
        <p:txBody>
          <a:bodyPr anchorCtr="0" anchor="t" bIns="45700" lIns="91425" spcFirstLastPara="1" rIns="91425" wrap="square" tIns="45700">
            <a:spAutoFit/>
          </a:bodyPr>
          <a:lstStyle/>
          <a:p>
            <a:pPr indent="0" lvl="0" marL="0" marR="0" rtl="0" algn="just">
              <a:lnSpc>
                <a:spcPct val="90000"/>
              </a:lnSpc>
              <a:spcBef>
                <a:spcPts val="0"/>
              </a:spcBef>
              <a:spcAft>
                <a:spcPts val="0"/>
              </a:spcAft>
              <a:buNone/>
            </a:pPr>
            <a:r>
              <a:rPr lang="en-US" sz="2000">
                <a:solidFill>
                  <a:schemeClr val="dk1"/>
                </a:solidFill>
                <a:latin typeface="Calibri"/>
                <a:ea typeface="Calibri"/>
                <a:cs typeface="Calibri"/>
                <a:sym typeface="Calibri"/>
              </a:rPr>
              <a:t>merupakan salah satu peralatan utama baik untuk instalasi maupun pemeliharaan link serat optik dipakai untuk mendapatkan gambaran visual dari redaman serat optik sepanjang sebuah link yang diplot pada sebuah layar dengan jarak digambarkan pada sumbu X dan redaman pada sumbu Y. Informasi mengenai redaman serat, loss sambungan, loss konektor dan lokasi gangguan serta loss antara dua titik dapat ditentukan dari display ini. </a:t>
            </a:r>
            <a:endParaRPr/>
          </a:p>
        </p:txBody>
      </p:sp>
      <p:sp>
        <p:nvSpPr>
          <p:cNvPr id="483" name="Google Shape;483;p44"/>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Peralatan Pendukung Fiber Optic</a:t>
            </a:r>
            <a:endParaRPr/>
          </a:p>
        </p:txBody>
      </p:sp>
      <p:pic>
        <p:nvPicPr>
          <p:cNvPr id="484" name="Google Shape;484;p44"/>
          <p:cNvPicPr preferRelativeResize="0"/>
          <p:nvPr/>
        </p:nvPicPr>
        <p:blipFill rotWithShape="1">
          <a:blip r:embed="rId3">
            <a:alphaModFix/>
          </a:blip>
          <a:srcRect b="0" l="0" r="0" t="0"/>
          <a:stretch/>
        </p:blipFill>
        <p:spPr>
          <a:xfrm>
            <a:off x="7683824" y="2866509"/>
            <a:ext cx="2954367" cy="185755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4"/>
                                        </p:tgtEl>
                                        <p:attrNameLst>
                                          <p:attrName>style.visibility</p:attrName>
                                        </p:attrNameLst>
                                      </p:cBhvr>
                                      <p:to>
                                        <p:strVal val="visible"/>
                                      </p:to>
                                    </p:set>
                                    <p:animEffect filter="fade" transition="in">
                                      <p:cBhvr>
                                        <p:cTn dur="500"/>
                                        <p:tgtEl>
                                          <p:spTgt spid="4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45"/>
          <p:cNvSpPr txBox="1"/>
          <p:nvPr>
            <p:ph idx="1" type="body"/>
          </p:nvPr>
        </p:nvSpPr>
        <p:spPr>
          <a:xfrm>
            <a:off x="0" y="3821007"/>
            <a:ext cx="4141694" cy="540204"/>
          </a:xfrm>
          <a:prstGeom prst="rect">
            <a:avLst/>
          </a:prstGeom>
          <a:solidFill>
            <a:srgbClr val="00206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00"/>
              </a:buClr>
              <a:buSzPts val="2800"/>
              <a:buNone/>
            </a:pPr>
            <a:r>
              <a:rPr lang="en-US">
                <a:solidFill>
                  <a:srgbClr val="FFFF00"/>
                </a:solidFill>
              </a:rPr>
              <a:t>Visual Fault Locator/VFL</a:t>
            </a:r>
            <a:endParaRPr/>
          </a:p>
        </p:txBody>
      </p:sp>
      <p:sp>
        <p:nvSpPr>
          <p:cNvPr id="490" name="Google Shape;490;p45"/>
          <p:cNvSpPr txBox="1"/>
          <p:nvPr/>
        </p:nvSpPr>
        <p:spPr>
          <a:xfrm>
            <a:off x="313512" y="4432481"/>
            <a:ext cx="7122711" cy="1477323"/>
          </a:xfrm>
          <a:prstGeom prst="rect">
            <a:avLst/>
          </a:prstGeom>
          <a:noFill/>
          <a:ln>
            <a:noFill/>
          </a:ln>
        </p:spPr>
        <p:txBody>
          <a:bodyPr anchorCtr="0" anchor="t" bIns="45700" lIns="91425" spcFirstLastPara="1" rIns="91425" wrap="square" tIns="45700">
            <a:spAutoFit/>
          </a:bodyPr>
          <a:lstStyle/>
          <a:p>
            <a:pPr indent="0" lvl="0" marL="0" marR="0" rtl="0" algn="just">
              <a:lnSpc>
                <a:spcPct val="90000"/>
              </a:lnSpc>
              <a:spcBef>
                <a:spcPts val="0"/>
              </a:spcBef>
              <a:spcAft>
                <a:spcPts val="0"/>
              </a:spcAft>
              <a:buNone/>
            </a:pPr>
            <a:r>
              <a:rPr lang="en-US" sz="2000">
                <a:solidFill>
                  <a:schemeClr val="dk1"/>
                </a:solidFill>
                <a:latin typeface="Calibri"/>
                <a:ea typeface="Calibri"/>
                <a:cs typeface="Calibri"/>
                <a:sym typeface="Calibri"/>
              </a:rPr>
              <a:t>Alat ini sering disebut juga Laser fiber optic atau senter fiber optic. Fungsinya untuk melakukan pengetesan pada core fiber optic. Laser akan mengikuti serat Optik pada Kabel Fiber Optik dari POP Sampai Ke User (end to end) , bila core tidak bermasalah laser akan sampai pada titik tujuan. </a:t>
            </a:r>
            <a:endParaRPr/>
          </a:p>
        </p:txBody>
      </p:sp>
      <p:sp>
        <p:nvSpPr>
          <p:cNvPr id="491" name="Google Shape;491;p45"/>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Peralatan Pendukung Fiber Optic</a:t>
            </a:r>
            <a:endParaRPr/>
          </a:p>
        </p:txBody>
      </p:sp>
      <p:sp>
        <p:nvSpPr>
          <p:cNvPr id="492" name="Google Shape;492;p45"/>
          <p:cNvSpPr txBox="1"/>
          <p:nvPr/>
        </p:nvSpPr>
        <p:spPr>
          <a:xfrm>
            <a:off x="259763" y="2734076"/>
            <a:ext cx="8628743" cy="70788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Alat untuk mengetahui arah signal dengan penunjuk arah dan besar daya yang di laluinya.</a:t>
            </a:r>
            <a:endParaRPr/>
          </a:p>
        </p:txBody>
      </p:sp>
      <p:sp>
        <p:nvSpPr>
          <p:cNvPr id="493" name="Google Shape;493;p45"/>
          <p:cNvSpPr txBox="1"/>
          <p:nvPr/>
        </p:nvSpPr>
        <p:spPr>
          <a:xfrm>
            <a:off x="0" y="2193872"/>
            <a:ext cx="4141694"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Optical Fiber Identifier/OFI</a:t>
            </a:r>
            <a:endParaRPr/>
          </a:p>
        </p:txBody>
      </p:sp>
      <p:pic>
        <p:nvPicPr>
          <p:cNvPr id="494" name="Google Shape;494;p45"/>
          <p:cNvPicPr preferRelativeResize="0"/>
          <p:nvPr/>
        </p:nvPicPr>
        <p:blipFill rotWithShape="1">
          <a:blip r:embed="rId3">
            <a:alphaModFix/>
          </a:blip>
          <a:srcRect b="0" l="8524" r="20710" t="0"/>
          <a:stretch/>
        </p:blipFill>
        <p:spPr>
          <a:xfrm>
            <a:off x="9113506" y="2096153"/>
            <a:ext cx="1558714" cy="1974199"/>
          </a:xfrm>
          <a:prstGeom prst="rect">
            <a:avLst/>
          </a:prstGeom>
          <a:noFill/>
          <a:ln>
            <a:noFill/>
          </a:ln>
        </p:spPr>
      </p:pic>
      <p:pic>
        <p:nvPicPr>
          <p:cNvPr id="495" name="Google Shape;495;p45"/>
          <p:cNvPicPr preferRelativeResize="0"/>
          <p:nvPr/>
        </p:nvPicPr>
        <p:blipFill rotWithShape="1">
          <a:blip r:embed="rId4">
            <a:alphaModFix/>
          </a:blip>
          <a:srcRect b="0" l="0" r="3157" t="0"/>
          <a:stretch/>
        </p:blipFill>
        <p:spPr>
          <a:xfrm rot="939022">
            <a:off x="8339498" y="4366879"/>
            <a:ext cx="2276783" cy="169013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46"/>
          <p:cNvSpPr txBox="1"/>
          <p:nvPr/>
        </p:nvSpPr>
        <p:spPr>
          <a:xfrm>
            <a:off x="2301367" y="3051005"/>
            <a:ext cx="7460343" cy="919276"/>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2060"/>
              </a:buClr>
              <a:buSzPts val="4400"/>
              <a:buFont typeface="Calibri"/>
              <a:buNone/>
            </a:pPr>
            <a:r>
              <a:rPr lang="en-US" sz="4400">
                <a:solidFill>
                  <a:srgbClr val="002060"/>
                </a:solidFill>
                <a:latin typeface="Calibri"/>
                <a:ea typeface="Calibri"/>
                <a:cs typeface="Calibri"/>
                <a:sym typeface="Calibri"/>
              </a:rPr>
              <a:t>Material Fiber Optic</a:t>
            </a:r>
            <a:endParaRPr/>
          </a:p>
        </p:txBody>
      </p:sp>
      <p:sp>
        <p:nvSpPr>
          <p:cNvPr id="501" name="Google Shape;501;p46"/>
          <p:cNvSpPr txBox="1"/>
          <p:nvPr/>
        </p:nvSpPr>
        <p:spPr>
          <a:xfrm>
            <a:off x="6031538" y="3970281"/>
            <a:ext cx="1782426" cy="810305"/>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C00000"/>
              </a:buClr>
              <a:buSzPts val="2800"/>
              <a:buFont typeface="Arial"/>
              <a:buNone/>
            </a:pPr>
            <a:r>
              <a:rPr b="1" lang="en-US" sz="2800">
                <a:solidFill>
                  <a:srgbClr val="C00000"/>
                </a:solidFill>
                <a:latin typeface="Calibri"/>
                <a:ea typeface="Calibri"/>
                <a:cs typeface="Calibri"/>
                <a:sym typeface="Calibri"/>
              </a:rPr>
              <a:t>Sesi III</a:t>
            </a:r>
            <a:endParaRPr b="1" sz="2800">
              <a:solidFill>
                <a:srgbClr val="C00000"/>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47"/>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Aktif Fiber Optic</a:t>
            </a:r>
            <a:endParaRPr/>
          </a:p>
        </p:txBody>
      </p:sp>
      <p:sp>
        <p:nvSpPr>
          <p:cNvPr id="507" name="Google Shape;507;p47"/>
          <p:cNvSpPr txBox="1"/>
          <p:nvPr/>
        </p:nvSpPr>
        <p:spPr>
          <a:xfrm>
            <a:off x="259763" y="2734076"/>
            <a:ext cx="6167931" cy="317009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Jenis switch yang memiliki fitur-fitur yang handal yang mampu mendukung kinerja switch dalam jaringan network komputer dan dilengkapi dengan fitur popular yakni fitur Virtual LAN atau VLAN yang membuat switch ini dapat terhubung pada segment LAN secara bersamaan yang dapat dipakai lebih dari 1 LAN dan fiur monitoring yang fungsinya dapat melakukan konfigurasi IP address bahkan juga dapat melakukan pengecekan transfer data melalui IP address, atau melakui protocol SNMP atau program monitoring lainnya</a:t>
            </a:r>
            <a:endParaRPr/>
          </a:p>
        </p:txBody>
      </p:sp>
      <p:sp>
        <p:nvSpPr>
          <p:cNvPr id="508" name="Google Shape;508;p47"/>
          <p:cNvSpPr txBox="1"/>
          <p:nvPr/>
        </p:nvSpPr>
        <p:spPr>
          <a:xfrm>
            <a:off x="0" y="2193872"/>
            <a:ext cx="4141694"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Managed Switch</a:t>
            </a:r>
            <a:endParaRPr/>
          </a:p>
        </p:txBody>
      </p:sp>
      <p:pic>
        <p:nvPicPr>
          <p:cNvPr id="509" name="Google Shape;509;p47"/>
          <p:cNvPicPr preferRelativeResize="0"/>
          <p:nvPr/>
        </p:nvPicPr>
        <p:blipFill rotWithShape="1">
          <a:blip r:embed="rId3">
            <a:alphaModFix/>
          </a:blip>
          <a:srcRect b="0" l="0" r="0" t="0"/>
          <a:stretch/>
        </p:blipFill>
        <p:spPr>
          <a:xfrm>
            <a:off x="6794127" y="2872348"/>
            <a:ext cx="4762500" cy="2162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48"/>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Aktif Fiber Optic</a:t>
            </a:r>
            <a:endParaRPr/>
          </a:p>
        </p:txBody>
      </p:sp>
      <p:sp>
        <p:nvSpPr>
          <p:cNvPr id="515" name="Google Shape;515;p48"/>
          <p:cNvSpPr txBox="1"/>
          <p:nvPr/>
        </p:nvSpPr>
        <p:spPr>
          <a:xfrm>
            <a:off x="259763" y="2734076"/>
            <a:ext cx="6167931" cy="347787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Perangkat jaringan yang dapat menghubungkan dua jenis jaringan berbeda melalui media seperti twisted pair dengan kabel fiber optic. Terdapat dua jenis media converter berdasarkan jenis kabel fiber optic yaitu :</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Single Mode, memiliki kemampuan jarak tempuh sampai dengan 100 KM dengan panjang gelombang 1550 nm dan core 9/125 micron</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Multimode, memiliki kemampuan jarak tempuh yang terbatas maksimal 550 meter dengan panjang gelombang 1300 nanometer dan core 50/125 micron, biasanya digunakan untuk jaringan lokal</a:t>
            </a:r>
            <a:endParaRPr/>
          </a:p>
        </p:txBody>
      </p:sp>
      <p:sp>
        <p:nvSpPr>
          <p:cNvPr id="516" name="Google Shape;516;p48"/>
          <p:cNvSpPr txBox="1"/>
          <p:nvPr/>
        </p:nvSpPr>
        <p:spPr>
          <a:xfrm>
            <a:off x="0" y="2193872"/>
            <a:ext cx="4141694"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Media Converter</a:t>
            </a:r>
            <a:endParaRPr/>
          </a:p>
        </p:txBody>
      </p:sp>
      <p:pic>
        <p:nvPicPr>
          <p:cNvPr id="517" name="Google Shape;517;p48"/>
          <p:cNvPicPr preferRelativeResize="0"/>
          <p:nvPr/>
        </p:nvPicPr>
        <p:blipFill rotWithShape="1">
          <a:blip r:embed="rId3">
            <a:alphaModFix/>
          </a:blip>
          <a:srcRect b="7756" l="9374" r="6448" t="4902"/>
          <a:stretch/>
        </p:blipFill>
        <p:spPr>
          <a:xfrm>
            <a:off x="7087340" y="2734076"/>
            <a:ext cx="3902661" cy="303703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5"/>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517"/>
                                        </p:tgtEl>
                                        <p:attrNameLst>
                                          <p:attrName>style.visibility</p:attrName>
                                        </p:attrNameLst>
                                      </p:cBhvr>
                                      <p:to>
                                        <p:strVal val="visible"/>
                                      </p:to>
                                    </p:set>
                                    <p:animEffect filter="fade" transition="in">
                                      <p:cBhvr>
                                        <p:cTn dur="500"/>
                                        <p:tgtEl>
                                          <p:spTgt spid="5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49"/>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Aktif Fiber Optic</a:t>
            </a:r>
            <a:endParaRPr/>
          </a:p>
        </p:txBody>
      </p:sp>
      <p:sp>
        <p:nvSpPr>
          <p:cNvPr id="523" name="Google Shape;523;p49"/>
          <p:cNvSpPr txBox="1"/>
          <p:nvPr/>
        </p:nvSpPr>
        <p:spPr>
          <a:xfrm>
            <a:off x="259763" y="2734076"/>
            <a:ext cx="5334213" cy="378564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Menyediakan </a:t>
            </a:r>
            <a:r>
              <a:rPr i="1" lang="en-US" sz="2000">
                <a:solidFill>
                  <a:schemeClr val="dk1"/>
                </a:solidFill>
                <a:latin typeface="Calibri"/>
                <a:ea typeface="Calibri"/>
                <a:cs typeface="Calibri"/>
                <a:sym typeface="Calibri"/>
              </a:rPr>
              <a:t>interface </a:t>
            </a:r>
            <a:r>
              <a:rPr lang="en-US" sz="2000">
                <a:solidFill>
                  <a:schemeClr val="dk1"/>
                </a:solidFill>
                <a:latin typeface="Calibri"/>
                <a:ea typeface="Calibri"/>
                <a:cs typeface="Calibri"/>
                <a:sym typeface="Calibri"/>
              </a:rPr>
              <a:t>antara jaringan optik dengan pelanggan. Sinyal optik yang ditransmisikan melalui ODN diubah oleh ONU menjadi sinyal elektrik yang diperlukan untuk </a:t>
            </a:r>
            <a:r>
              <a:rPr i="1" lang="en-US" sz="2000">
                <a:solidFill>
                  <a:schemeClr val="dk1"/>
                </a:solidFill>
                <a:latin typeface="Calibri"/>
                <a:ea typeface="Calibri"/>
                <a:cs typeface="Calibri"/>
                <a:sym typeface="Calibri"/>
              </a:rPr>
              <a:t>service </a:t>
            </a:r>
            <a:r>
              <a:rPr lang="en-US" sz="2000">
                <a:solidFill>
                  <a:schemeClr val="dk1"/>
                </a:solidFill>
                <a:latin typeface="Calibri"/>
                <a:ea typeface="Calibri"/>
                <a:cs typeface="Calibri"/>
                <a:sym typeface="Calibri"/>
              </a:rPr>
              <a:t>pelanggan. Pada arsitektur FTTx, ONU diletakkan di sisi pelanggan. Memilik beberapa fungsi yaitu :</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Konversi layanan sinyal optik menjadi sinyal elektrik</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Sebagai alat demultiplexer layanan</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Output dapat berupa voice, video dan data internet</a:t>
            </a:r>
            <a:endParaRPr/>
          </a:p>
        </p:txBody>
      </p:sp>
      <p:sp>
        <p:nvSpPr>
          <p:cNvPr id="524" name="Google Shape;524;p49"/>
          <p:cNvSpPr txBox="1"/>
          <p:nvPr/>
        </p:nvSpPr>
        <p:spPr>
          <a:xfrm>
            <a:off x="0" y="2193872"/>
            <a:ext cx="4141694"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Optical Network Unit/ONU</a:t>
            </a:r>
            <a:endParaRPr/>
          </a:p>
        </p:txBody>
      </p:sp>
      <p:pic>
        <p:nvPicPr>
          <p:cNvPr id="525" name="Google Shape;525;p49"/>
          <p:cNvPicPr preferRelativeResize="0"/>
          <p:nvPr/>
        </p:nvPicPr>
        <p:blipFill rotWithShape="1">
          <a:blip r:embed="rId3">
            <a:alphaModFix/>
          </a:blip>
          <a:srcRect b="27020" l="13425" r="21688" t="7829"/>
          <a:stretch/>
        </p:blipFill>
        <p:spPr>
          <a:xfrm>
            <a:off x="6841714" y="2734076"/>
            <a:ext cx="3808357" cy="254926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3"/>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525"/>
                                        </p:tgtEl>
                                        <p:attrNameLst>
                                          <p:attrName>style.visibility</p:attrName>
                                        </p:attrNameLst>
                                      </p:cBhvr>
                                      <p:to>
                                        <p:strVal val="visible"/>
                                      </p:to>
                                    </p:set>
                                    <p:animEffect filter="fade" transition="in">
                                      <p:cBhvr>
                                        <p:cTn dur="500"/>
                                        <p:tgtEl>
                                          <p:spTgt spid="5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50"/>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Aktif Fiber Optic</a:t>
            </a:r>
            <a:endParaRPr/>
          </a:p>
        </p:txBody>
      </p:sp>
      <p:sp>
        <p:nvSpPr>
          <p:cNvPr id="531" name="Google Shape;531;p50"/>
          <p:cNvSpPr txBox="1"/>
          <p:nvPr/>
        </p:nvSpPr>
        <p:spPr>
          <a:xfrm>
            <a:off x="300104" y="2460712"/>
            <a:ext cx="10914743" cy="378564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Merupakan jaringan point-to-multipoint berbasis fiber optik yang memiliki elemen pembagi optik (Optical Splitter) yang berfungsi sebagai penyalur data pada beberapa tujuan. Elemen pembagi tersebut bersifat pasif artinya tidak melakukan manipulasi sinyal seperti penguatan sinyal optik terdapat pada OLT. Memiliki karakteristik sebagai berikut : </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Teknologi yang digunakan yaitu WDM, </a:t>
            </a:r>
            <a:r>
              <a:rPr i="1" lang="en-US" sz="2000">
                <a:solidFill>
                  <a:schemeClr val="dk1"/>
                </a:solidFill>
                <a:latin typeface="Calibri"/>
                <a:ea typeface="Calibri"/>
                <a:cs typeface="Calibri"/>
                <a:sym typeface="Calibri"/>
              </a:rPr>
              <a:t>wavelength division multiplexer</a:t>
            </a:r>
            <a:r>
              <a:rPr lang="en-US" sz="2000">
                <a:solidFill>
                  <a:schemeClr val="dk1"/>
                </a:solidFill>
                <a:latin typeface="Calibri"/>
                <a:ea typeface="Calibri"/>
                <a:cs typeface="Calibri"/>
                <a:sym typeface="Calibri"/>
              </a:rPr>
              <a:t>, memungkinkan terjadinya berbagai layanan yang menggunakan satu jalur kabel. </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Sinyal downstream dan upstream merupakan dua buah sinyal yang memiliki panjang gelombang berbeda dan dilewatkan dalam jalur yang sama. Sinyal tersebut dipisahkan dan digabungkan kembali pada ujung jaringan baik dari provider maupun pelanggan.</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Memiliki bandwidth yang tingga dan jarak yang jauh (20 km – 30 km) dan biasa digunakan untuk jaringan metro atau mobile backhaul yaitu koneksi antar core network.</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Terdapat dua standar yaitu ITU (GPON) dan IEEE (GE-PON).</a:t>
            </a:r>
            <a:endParaRPr/>
          </a:p>
        </p:txBody>
      </p:sp>
      <p:sp>
        <p:nvSpPr>
          <p:cNvPr id="532" name="Google Shape;532;p50"/>
          <p:cNvSpPr txBox="1"/>
          <p:nvPr/>
        </p:nvSpPr>
        <p:spPr>
          <a:xfrm>
            <a:off x="0" y="1920508"/>
            <a:ext cx="4464425"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Passive Optical Network/PON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51"/>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Aktif Fiber Optic</a:t>
            </a:r>
            <a:endParaRPr/>
          </a:p>
        </p:txBody>
      </p:sp>
      <p:sp>
        <p:nvSpPr>
          <p:cNvPr id="538" name="Google Shape;538;p51"/>
          <p:cNvSpPr txBox="1"/>
          <p:nvPr/>
        </p:nvSpPr>
        <p:spPr>
          <a:xfrm>
            <a:off x="138738" y="2465034"/>
            <a:ext cx="7485744" cy="409342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Merupakan salah satu teknologi PON yang dikembangkan oleh ITU-T via G.984. Standar G.984 mendukung bit rate yang lebih tinggi, perbaikan keamanan dan pilihan protokol layer 2 (ATM, GEM atau ethernet). Pendistribusian sinyal dari sentral ke end user menggunakan pasif splitter (1:2, 1:4, 1:8, 1:16, 1:32, 1:64). Komponen GPON terdiri dari :</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Optical Line Terminal (OLT)</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Optical Distribution Network (ODN)</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Optical Network Unit (ONU) atau Optical Network Termination (ONT)</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Network Management System, perangkat lunak untuk mengontrol dan mengkonfigurasi perangkat GPON. Konfigurasi yang dapat dilakukan yaitu OLT dan ONU/ONT.</a:t>
            </a:r>
            <a:endParaRPr/>
          </a:p>
        </p:txBody>
      </p:sp>
      <p:sp>
        <p:nvSpPr>
          <p:cNvPr id="539" name="Google Shape;539;p51"/>
          <p:cNvSpPr txBox="1"/>
          <p:nvPr/>
        </p:nvSpPr>
        <p:spPr>
          <a:xfrm>
            <a:off x="0" y="1920508"/>
            <a:ext cx="5849471"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Gigabit Passive Optical Network/GPON</a:t>
            </a:r>
            <a:endParaRPr/>
          </a:p>
        </p:txBody>
      </p:sp>
      <p:pic>
        <p:nvPicPr>
          <p:cNvPr id="540" name="Google Shape;540;p51"/>
          <p:cNvPicPr preferRelativeResize="0"/>
          <p:nvPr/>
        </p:nvPicPr>
        <p:blipFill rotWithShape="1">
          <a:blip r:embed="rId3">
            <a:alphaModFix/>
          </a:blip>
          <a:srcRect b="35686" l="2092" r="2222" t="36079"/>
          <a:stretch/>
        </p:blipFill>
        <p:spPr>
          <a:xfrm>
            <a:off x="7732059" y="2294166"/>
            <a:ext cx="4397188" cy="129753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52"/>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Aktif Fiber Optic</a:t>
            </a:r>
            <a:endParaRPr/>
          </a:p>
        </p:txBody>
      </p:sp>
      <p:sp>
        <p:nvSpPr>
          <p:cNvPr id="546" name="Google Shape;546;p52"/>
          <p:cNvSpPr txBox="1"/>
          <p:nvPr/>
        </p:nvSpPr>
        <p:spPr>
          <a:xfrm>
            <a:off x="138738" y="2465034"/>
            <a:ext cx="5589709" cy="378564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Karakteristik dari GPON :</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Berdasarkan TDMA (time division multiple access), sehingga mendukung T1, E1 dan DS3.</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Downstream 2.488 Gbps menggunakan teknik broadcast dan upstream 1.244 Gbps menggunakan TDMA sebagai multiple access upstream.</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Panjang gelombang downstream yang digunakan yaitu 1490 nm untuk data dan voip, 1550 untuk menyalurkan IPTV</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Panjang gelombang upstream yang digunakan yaitu 1310 nm untuk layanan triple play.</a:t>
            </a:r>
            <a:endParaRPr/>
          </a:p>
        </p:txBody>
      </p:sp>
      <p:sp>
        <p:nvSpPr>
          <p:cNvPr id="547" name="Google Shape;547;p52"/>
          <p:cNvSpPr txBox="1"/>
          <p:nvPr/>
        </p:nvSpPr>
        <p:spPr>
          <a:xfrm>
            <a:off x="0" y="1920508"/>
            <a:ext cx="5849471"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Gigabit Passive Optical Network/GPON</a:t>
            </a:r>
            <a:endParaRPr/>
          </a:p>
        </p:txBody>
      </p:sp>
      <p:pic>
        <p:nvPicPr>
          <p:cNvPr id="548" name="Google Shape;548;p52"/>
          <p:cNvPicPr preferRelativeResize="0"/>
          <p:nvPr/>
        </p:nvPicPr>
        <p:blipFill rotWithShape="1">
          <a:blip r:embed="rId3">
            <a:alphaModFix/>
          </a:blip>
          <a:srcRect b="0" l="0" r="0" t="0"/>
          <a:stretch/>
        </p:blipFill>
        <p:spPr>
          <a:xfrm>
            <a:off x="5988209" y="1920508"/>
            <a:ext cx="5621385" cy="344451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53"/>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Aktif Fiber Optic</a:t>
            </a:r>
            <a:endParaRPr/>
          </a:p>
        </p:txBody>
      </p:sp>
      <p:sp>
        <p:nvSpPr>
          <p:cNvPr id="554" name="Google Shape;554;p53"/>
          <p:cNvSpPr txBox="1"/>
          <p:nvPr/>
        </p:nvSpPr>
        <p:spPr>
          <a:xfrm>
            <a:off x="259762" y="2734076"/>
            <a:ext cx="7593320" cy="378564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merupakan teknik akses optik kecepatan tinggi yang telah distandarisasi menurut IEEE 802.3ah EFM (Ethernet in the First Mile) sehingga dapat digunakan pada konfigurasi point to multipoint.  Pendistribusian sinyal dari sentral ke end user menggunakan pasif splitter (1:2, 1:4, 1:8, 1:16, 1:32). Komponen GPON terdiri dari :</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Optical Line Terminal (OLT)</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Optical Distribution Network (ODN)</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Optical Network Unit (ONU) atau Optical Network Termination (ONT)</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Network Management System, perangkat lunak untuk mengontrol dan mengkonfigurasi perangkat GEPON. Konfigurasi yang dapat dilakukan yaitu OLT dan ONU/ONT.</a:t>
            </a:r>
            <a:endParaRPr/>
          </a:p>
        </p:txBody>
      </p:sp>
      <p:sp>
        <p:nvSpPr>
          <p:cNvPr id="555" name="Google Shape;555;p53"/>
          <p:cNvSpPr txBox="1"/>
          <p:nvPr/>
        </p:nvSpPr>
        <p:spPr>
          <a:xfrm>
            <a:off x="-1" y="2193872"/>
            <a:ext cx="8014448"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Gigabit Ethernet Passive Optical Network/GE-PON</a:t>
            </a:r>
            <a:endParaRPr/>
          </a:p>
        </p:txBody>
      </p:sp>
      <p:pic>
        <p:nvPicPr>
          <p:cNvPr id="556" name="Google Shape;556;p53"/>
          <p:cNvPicPr preferRelativeResize="0"/>
          <p:nvPr/>
        </p:nvPicPr>
        <p:blipFill rotWithShape="1">
          <a:blip r:embed="rId3">
            <a:alphaModFix/>
          </a:blip>
          <a:srcRect b="26262" l="6354" r="3409" t="23737"/>
          <a:stretch/>
        </p:blipFill>
        <p:spPr>
          <a:xfrm>
            <a:off x="8112845" y="3253786"/>
            <a:ext cx="3717116" cy="137311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4"/>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556"/>
                                        </p:tgtEl>
                                        <p:attrNameLst>
                                          <p:attrName>style.visibility</p:attrName>
                                        </p:attrNameLst>
                                      </p:cBhvr>
                                      <p:to>
                                        <p:strVal val="visible"/>
                                      </p:to>
                                    </p:set>
                                    <p:animEffect filter="fade" transition="in">
                                      <p:cBhvr>
                                        <p:cTn dur="500"/>
                                        <p:tgtEl>
                                          <p:spTgt spid="5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54"/>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Aktif Fiber Optic</a:t>
            </a:r>
            <a:endParaRPr/>
          </a:p>
        </p:txBody>
      </p:sp>
      <p:sp>
        <p:nvSpPr>
          <p:cNvPr id="562" name="Google Shape;562;p54"/>
          <p:cNvSpPr txBox="1"/>
          <p:nvPr/>
        </p:nvSpPr>
        <p:spPr>
          <a:xfrm>
            <a:off x="98396" y="2734076"/>
            <a:ext cx="11627439" cy="440120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Karakteristik GE-PON :</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Menggunakan struktur enkapsulasi ethernet untuk komunikasi pada layer 2</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Data dikirimkan dengan panjang variabel 1.518 Bytes sesuai standar IEEE 802.3ah</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Struktur point to multipoint, dimana satu OLT bisa dihubungkan dengan 32 ONU. Dan masing-masing ONU berbagi bandwidth 1G melalui TDM baik uplink maupun downlink.</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Memiliki upstream 1.260 Gbps dengan panjang gelombang 1.360 nm dan downstream 1.480 Gbps dengan panjang gelombang 1.500 nm</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Mendukung teknologi enskripsi pada downstream dan upstream</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Mendukung fungsi DBA (dynamic bandwidth allocation), kemampuan untuk mengatur beban bandwidth pada masing-masing ONU, mengatur salah satu jenis delay yaitu delay rendah atau delay normal. Delay rendah biasanya digunakan untuk VoIP atau komunikasi video dan juga fitur QoS.</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Mendukung fungsi layer fisik OAM (operation, administration and maintenance), kemampuan untuk operasi yang dibutuhkan, mengadministrasi dan merawat sistem jaringan FO.</a:t>
            </a:r>
            <a:endParaRPr/>
          </a:p>
          <a:p>
            <a:pPr indent="-215900" lvl="0" marL="342900" marR="0" rtl="0" algn="just">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p:txBody>
      </p:sp>
      <p:sp>
        <p:nvSpPr>
          <p:cNvPr id="563" name="Google Shape;563;p54"/>
          <p:cNvSpPr txBox="1"/>
          <p:nvPr/>
        </p:nvSpPr>
        <p:spPr>
          <a:xfrm>
            <a:off x="-1" y="2193872"/>
            <a:ext cx="8014448"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Gigabit Ethernet Passive Optical Network/GE-PON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55"/>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Aktif Fiber Optic</a:t>
            </a:r>
            <a:endParaRPr/>
          </a:p>
        </p:txBody>
      </p:sp>
      <p:sp>
        <p:nvSpPr>
          <p:cNvPr id="569" name="Google Shape;569;p55"/>
          <p:cNvSpPr txBox="1"/>
          <p:nvPr/>
        </p:nvSpPr>
        <p:spPr>
          <a:xfrm>
            <a:off x="111843" y="2505375"/>
            <a:ext cx="11627439" cy="4401201"/>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GPON menggunakan standar ITU-T G.984, GE-PON menggunakan standar IEEE 802.3ah yang fokus pada ethernet services</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ONU GPON mengakomodasi legacy network (TDM Based) seperti E1, ONU GE-PON hanya based on ethernet</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Frame GPON adalah Gpon Encapsulation Method (GEM), sedangkan frame GE-PON adalah ethernet. </a:t>
            </a:r>
            <a:r>
              <a:rPr b="1" i="1" lang="en-US" sz="2000">
                <a:solidFill>
                  <a:schemeClr val="dk1"/>
                </a:solidFill>
                <a:latin typeface="Calibri"/>
                <a:ea typeface="Calibri"/>
                <a:cs typeface="Calibri"/>
                <a:sym typeface="Calibri"/>
              </a:rPr>
              <a:t>Gpon Encapsulation Method</a:t>
            </a:r>
            <a:r>
              <a:rPr lang="en-US" sz="2000">
                <a:solidFill>
                  <a:schemeClr val="dk1"/>
                </a:solidFill>
                <a:latin typeface="Calibri"/>
                <a:ea typeface="Calibri"/>
                <a:cs typeface="Calibri"/>
                <a:sym typeface="Calibri"/>
              </a:rPr>
              <a:t> merupakan kemampuan menyediakan sebuah connection-oriented, mekanisme framing variable-length untuk transport dari layanan data melalui PON dan tidak tergantung pada jenis interface service node pada OLT serta jenis interface UNI pada ONU</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Split GPON 64 sedangkan GE-PON baru 32 split</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Pada GPON antara downstream dan upstream bersifat asimetrik, sedangkan GE-PON bersifat simetrik</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Link budget pada ODN GPON minimum 28 dB sedangkan pada GE-PON minimum 26 dB</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GPON berstandar interoperability ONU dan LT yang berbeda sedangkan GE-PON masih menggunakan proprietary interface antara OLT dan ONU</a:t>
            </a:r>
            <a:endParaRPr/>
          </a:p>
          <a:p>
            <a:pPr indent="-215900" lvl="0" marL="342900" marR="0" rtl="0" algn="just">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p:txBody>
      </p:sp>
      <p:sp>
        <p:nvSpPr>
          <p:cNvPr id="570" name="Google Shape;570;p55"/>
          <p:cNvSpPr txBox="1"/>
          <p:nvPr/>
        </p:nvSpPr>
        <p:spPr>
          <a:xfrm>
            <a:off x="-1" y="1920508"/>
            <a:ext cx="2904565"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GPON vs GE-PON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56"/>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Aktif Fiber Optic</a:t>
            </a:r>
            <a:endParaRPr/>
          </a:p>
        </p:txBody>
      </p:sp>
      <p:sp>
        <p:nvSpPr>
          <p:cNvPr id="576" name="Google Shape;576;p56"/>
          <p:cNvSpPr txBox="1"/>
          <p:nvPr/>
        </p:nvSpPr>
        <p:spPr>
          <a:xfrm>
            <a:off x="259764" y="2734076"/>
            <a:ext cx="6208271" cy="378564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OLT menyediakan interface antara sistem Passive Optical Network (PON) dengan penyedia layanan (service provider) data, video, maupun voice/telepon melalui NSM. Perangkat OLT meliputi:</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DCS (</a:t>
            </a:r>
            <a:r>
              <a:rPr i="1" lang="en-US" sz="2000">
                <a:solidFill>
                  <a:schemeClr val="dk1"/>
                </a:solidFill>
                <a:latin typeface="Calibri"/>
                <a:ea typeface="Calibri"/>
                <a:cs typeface="Calibri"/>
                <a:sym typeface="Calibri"/>
              </a:rPr>
              <a:t>Digital Cross-connect</a:t>
            </a:r>
            <a:r>
              <a:rPr lang="en-US" sz="2000">
                <a:solidFill>
                  <a:schemeClr val="dk1"/>
                </a:solidFill>
                <a:latin typeface="Calibri"/>
                <a:ea typeface="Calibri"/>
                <a:cs typeface="Calibri"/>
                <a:sym typeface="Calibri"/>
              </a:rPr>
              <a:t>), yang melayani </a:t>
            </a:r>
            <a:r>
              <a:rPr i="1" lang="en-US" sz="2000">
                <a:solidFill>
                  <a:schemeClr val="dk1"/>
                </a:solidFill>
                <a:latin typeface="Calibri"/>
                <a:ea typeface="Calibri"/>
                <a:cs typeface="Calibri"/>
                <a:sym typeface="Calibri"/>
              </a:rPr>
              <a:t>nonswitched</a:t>
            </a:r>
            <a:r>
              <a:rPr lang="en-US" sz="2000">
                <a:solidFill>
                  <a:schemeClr val="dk1"/>
                </a:solidFill>
                <a:latin typeface="Calibri"/>
                <a:ea typeface="Calibri"/>
                <a:cs typeface="Calibri"/>
                <a:sym typeface="Calibri"/>
              </a:rPr>
              <a:t> dan </a:t>
            </a:r>
            <a:r>
              <a:rPr i="1" lang="en-US" sz="2000">
                <a:solidFill>
                  <a:schemeClr val="dk1"/>
                </a:solidFill>
                <a:latin typeface="Calibri"/>
                <a:ea typeface="Calibri"/>
                <a:cs typeface="Calibri"/>
                <a:sym typeface="Calibri"/>
              </a:rPr>
              <a:t>non-locally switched TDM</a:t>
            </a:r>
            <a:r>
              <a:rPr lang="en-US" sz="2000">
                <a:solidFill>
                  <a:schemeClr val="dk1"/>
                </a:solidFill>
                <a:latin typeface="Calibri"/>
                <a:ea typeface="Calibri"/>
                <a:cs typeface="Calibri"/>
                <a:sym typeface="Calibri"/>
              </a:rPr>
              <a:t> trafik ke jaringan telepon</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Voice Gateway, yang melayani </a:t>
            </a:r>
            <a:r>
              <a:rPr i="1" lang="en-US" sz="2000">
                <a:solidFill>
                  <a:schemeClr val="dk1"/>
                </a:solidFill>
                <a:latin typeface="Calibri"/>
                <a:ea typeface="Calibri"/>
                <a:cs typeface="Calibri"/>
                <a:sym typeface="Calibri"/>
              </a:rPr>
              <a:t>locally switched TDM</a:t>
            </a:r>
            <a:r>
              <a:rPr lang="en-US" sz="2000">
                <a:solidFill>
                  <a:schemeClr val="dk1"/>
                </a:solidFill>
                <a:latin typeface="Calibri"/>
                <a:ea typeface="Calibri"/>
                <a:cs typeface="Calibri"/>
                <a:sym typeface="Calibri"/>
              </a:rPr>
              <a:t>/voice trafik ke PSTN</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IP Routers atau </a:t>
            </a:r>
            <a:r>
              <a:rPr i="1" lang="en-US" sz="2000">
                <a:solidFill>
                  <a:schemeClr val="dk1"/>
                </a:solidFill>
                <a:latin typeface="Calibri"/>
                <a:ea typeface="Calibri"/>
                <a:cs typeface="Calibri"/>
                <a:sym typeface="Calibri"/>
              </a:rPr>
              <a:t>ATM Edge Switch</a:t>
            </a:r>
            <a:r>
              <a:rPr lang="en-US" sz="2000">
                <a:solidFill>
                  <a:schemeClr val="dk1"/>
                </a:solidFill>
                <a:latin typeface="Calibri"/>
                <a:ea typeface="Calibri"/>
                <a:cs typeface="Calibri"/>
                <a:sym typeface="Calibri"/>
              </a:rPr>
              <a:t>, yang melayani trafik data</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Video Network Device, yang melayani trafik video</a:t>
            </a:r>
            <a:endParaRPr/>
          </a:p>
        </p:txBody>
      </p:sp>
      <p:sp>
        <p:nvSpPr>
          <p:cNvPr id="577" name="Google Shape;577;p56"/>
          <p:cNvSpPr txBox="1"/>
          <p:nvPr/>
        </p:nvSpPr>
        <p:spPr>
          <a:xfrm>
            <a:off x="0" y="2193872"/>
            <a:ext cx="4141694"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Optical Line Terminal/OLT</a:t>
            </a:r>
            <a:endParaRPr/>
          </a:p>
        </p:txBody>
      </p:sp>
      <p:pic>
        <p:nvPicPr>
          <p:cNvPr id="578" name="Google Shape;578;p56"/>
          <p:cNvPicPr preferRelativeResize="0"/>
          <p:nvPr/>
        </p:nvPicPr>
        <p:blipFill rotWithShape="1">
          <a:blip r:embed="rId3">
            <a:alphaModFix/>
          </a:blip>
          <a:srcRect b="0" l="0" r="0" t="0"/>
          <a:stretch/>
        </p:blipFill>
        <p:spPr>
          <a:xfrm>
            <a:off x="6781587" y="2895441"/>
            <a:ext cx="4702202" cy="2634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57"/>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Aktif Fiber Optic</a:t>
            </a:r>
            <a:endParaRPr/>
          </a:p>
        </p:txBody>
      </p:sp>
      <p:sp>
        <p:nvSpPr>
          <p:cNvPr id="584" name="Google Shape;584;p57"/>
          <p:cNvSpPr txBox="1"/>
          <p:nvPr/>
        </p:nvSpPr>
        <p:spPr>
          <a:xfrm>
            <a:off x="259763" y="2734076"/>
            <a:ext cx="7176461" cy="378564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Perangkat yang berfungsi sebagai titik awal dari layanan jaringan optik pasif. Perangkat ini mempunyai fungsi utama, antara lain:</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Melakukan konversi antara sinyal listrik yang digunakan oleh penyedia layanan dan sinyal optik yang digunakan oleh jaringan optik pasif</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Mengkoordinasikan multiplexing pada perangkat lain di ujung jaringan, atau biasa disebut dengan </a:t>
            </a:r>
            <a:r>
              <a:rPr i="1" lang="en-US" sz="2000">
                <a:solidFill>
                  <a:schemeClr val="dk1"/>
                </a:solidFill>
                <a:latin typeface="Calibri"/>
                <a:ea typeface="Calibri"/>
                <a:cs typeface="Calibri"/>
                <a:sym typeface="Calibri"/>
              </a:rPr>
              <a:t>Optical Network Terminal (ONT)</a:t>
            </a:r>
            <a:r>
              <a:rPr lang="en-US" sz="2000">
                <a:solidFill>
                  <a:schemeClr val="dk1"/>
                </a:solidFill>
                <a:latin typeface="Calibri"/>
                <a:ea typeface="Calibri"/>
                <a:cs typeface="Calibri"/>
                <a:sym typeface="Calibri"/>
              </a:rPr>
              <a:t> atau </a:t>
            </a:r>
            <a:r>
              <a:rPr i="1" lang="en-US" sz="2000">
                <a:solidFill>
                  <a:schemeClr val="dk1"/>
                </a:solidFill>
                <a:latin typeface="Calibri"/>
                <a:ea typeface="Calibri"/>
                <a:cs typeface="Calibri"/>
                <a:sym typeface="Calibri"/>
              </a:rPr>
              <a:t>Optical Network Unit (ONU)</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Penyambungan dengan pusat layanan (softswitch, ISP dan IPTV)</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Titik distribusi ke pelanggan</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Tempat pengaturan bandwidth, pengontrolan dan kendali jaringan pelanggan</a:t>
            </a:r>
            <a:endParaRPr/>
          </a:p>
        </p:txBody>
      </p:sp>
      <p:sp>
        <p:nvSpPr>
          <p:cNvPr id="585" name="Google Shape;585;p57"/>
          <p:cNvSpPr txBox="1"/>
          <p:nvPr/>
        </p:nvSpPr>
        <p:spPr>
          <a:xfrm>
            <a:off x="0" y="2193872"/>
            <a:ext cx="4141694"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Optical Line Terminal/OLT</a:t>
            </a:r>
            <a:endParaRPr/>
          </a:p>
        </p:txBody>
      </p:sp>
      <p:pic>
        <p:nvPicPr>
          <p:cNvPr id="586" name="Google Shape;586;p57"/>
          <p:cNvPicPr preferRelativeResize="0"/>
          <p:nvPr/>
        </p:nvPicPr>
        <p:blipFill rotWithShape="1">
          <a:blip r:embed="rId3">
            <a:alphaModFix/>
          </a:blip>
          <a:srcRect b="5621" l="1874" r="1741" t="12411"/>
          <a:stretch/>
        </p:blipFill>
        <p:spPr>
          <a:xfrm>
            <a:off x="7574504" y="2734076"/>
            <a:ext cx="4617496" cy="158243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6"/>
                                        </p:tgtEl>
                                        <p:attrNameLst>
                                          <p:attrName>style.visibility</p:attrName>
                                        </p:attrNameLst>
                                      </p:cBhvr>
                                      <p:to>
                                        <p:strVal val="visible"/>
                                      </p:to>
                                    </p:set>
                                    <p:animEffect filter="fade" transition="in">
                                      <p:cBhvr>
                                        <p:cTn dur="500"/>
                                        <p:tgtEl>
                                          <p:spTgt spid="5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58"/>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Aktif Fiber Optic</a:t>
            </a:r>
            <a:endParaRPr/>
          </a:p>
        </p:txBody>
      </p:sp>
      <p:sp>
        <p:nvSpPr>
          <p:cNvPr id="592" name="Google Shape;592;p58"/>
          <p:cNvSpPr txBox="1"/>
          <p:nvPr/>
        </p:nvSpPr>
        <p:spPr>
          <a:xfrm>
            <a:off x="259763" y="2734076"/>
            <a:ext cx="7364719" cy="378564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000">
                <a:solidFill>
                  <a:schemeClr val="dk1"/>
                </a:solidFill>
                <a:latin typeface="Calibri"/>
                <a:ea typeface="Calibri"/>
                <a:cs typeface="Calibri"/>
                <a:sym typeface="Calibri"/>
              </a:rPr>
              <a:t>Perangkat yang compact berupa suatu transceiver yang bersifat hot-pluggable yang biasa digunakan dalam applikasi komunikasi dan telekomunikasi data. Form factor dan interface kelistrikannya dispesifikasikan oleh suatu perjanjian multi source (multi-source agreement – alias MSA). Perangkat ini menjadi interface suatu perangkat jaringan motherboard yang biasa digunakan pada sebuah router atau switch kepada kabel jaringan fiber optic ataupun copper. Dirancang untuk mendukung standard komunikasi pada jaringan SONET, Gigabit Ethernet, Fibre Channel atau lainnya. Ada 2 jenis SFP yaitu :</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SFP, memiliki bandwidth maksimal 4 Gbps</a:t>
            </a:r>
            <a:endParaRPr/>
          </a:p>
          <a:p>
            <a:pPr indent="-342900" lvl="0" marL="342900" marR="0" rtl="0" algn="just">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SFP+, memiliki bandwidth maksimal 10 Gbps</a:t>
            </a:r>
            <a:endParaRPr/>
          </a:p>
        </p:txBody>
      </p:sp>
      <p:sp>
        <p:nvSpPr>
          <p:cNvPr id="593" name="Google Shape;593;p58"/>
          <p:cNvSpPr txBox="1"/>
          <p:nvPr/>
        </p:nvSpPr>
        <p:spPr>
          <a:xfrm>
            <a:off x="0" y="2193872"/>
            <a:ext cx="5862918"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Small Form-factor Pluggable/SFP</a:t>
            </a:r>
            <a:endParaRPr/>
          </a:p>
        </p:txBody>
      </p:sp>
      <p:pic>
        <p:nvPicPr>
          <p:cNvPr id="594" name="Google Shape;594;p58"/>
          <p:cNvPicPr preferRelativeResize="0"/>
          <p:nvPr/>
        </p:nvPicPr>
        <p:blipFill rotWithShape="1">
          <a:blip r:embed="rId3">
            <a:alphaModFix/>
          </a:blip>
          <a:srcRect b="12322" l="0" r="50211" t="22424"/>
          <a:stretch/>
        </p:blipFill>
        <p:spPr>
          <a:xfrm>
            <a:off x="8474944" y="2193872"/>
            <a:ext cx="2560104" cy="1694052"/>
          </a:xfrm>
          <a:prstGeom prst="rect">
            <a:avLst/>
          </a:prstGeom>
          <a:noFill/>
          <a:ln>
            <a:noFill/>
          </a:ln>
        </p:spPr>
      </p:pic>
      <p:pic>
        <p:nvPicPr>
          <p:cNvPr id="595" name="Google Shape;595;p58"/>
          <p:cNvPicPr preferRelativeResize="0"/>
          <p:nvPr/>
        </p:nvPicPr>
        <p:blipFill rotWithShape="1">
          <a:blip r:embed="rId3">
            <a:alphaModFix/>
          </a:blip>
          <a:srcRect b="12322" l="49917" r="0" t="22424"/>
          <a:stretch/>
        </p:blipFill>
        <p:spPr>
          <a:xfrm>
            <a:off x="8474944" y="4226859"/>
            <a:ext cx="2575239" cy="169405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59"/>
          <p:cNvSpPr txBox="1"/>
          <p:nvPr>
            <p:ph type="title"/>
          </p:nvPr>
        </p:nvSpPr>
        <p:spPr>
          <a:xfrm>
            <a:off x="2904564" y="321582"/>
            <a:ext cx="9224683"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US">
                <a:solidFill>
                  <a:srgbClr val="002060"/>
                </a:solidFill>
              </a:rPr>
              <a:t>Perangkat Aktif Fiber Optic</a:t>
            </a:r>
            <a:endParaRPr/>
          </a:p>
        </p:txBody>
      </p:sp>
      <p:sp>
        <p:nvSpPr>
          <p:cNvPr id="601" name="Google Shape;601;p59"/>
          <p:cNvSpPr txBox="1"/>
          <p:nvPr/>
        </p:nvSpPr>
        <p:spPr>
          <a:xfrm>
            <a:off x="0" y="1898036"/>
            <a:ext cx="5862918" cy="540204"/>
          </a:xfrm>
          <a:prstGeom prst="rect">
            <a:avLst/>
          </a:prstGeom>
          <a:solidFill>
            <a:srgbClr val="002060"/>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FFFF00"/>
              </a:buClr>
              <a:buSzPts val="2800"/>
              <a:buFont typeface="Arial"/>
              <a:buNone/>
            </a:pPr>
            <a:r>
              <a:rPr lang="en-US" sz="2800">
                <a:solidFill>
                  <a:srgbClr val="FFFF00"/>
                </a:solidFill>
                <a:latin typeface="Calibri"/>
                <a:ea typeface="Calibri"/>
                <a:cs typeface="Calibri"/>
                <a:sym typeface="Calibri"/>
              </a:rPr>
              <a:t>Small Form-factor Pluggable/SFP</a:t>
            </a:r>
            <a:endParaRPr/>
          </a:p>
        </p:txBody>
      </p:sp>
      <p:graphicFrame>
        <p:nvGraphicFramePr>
          <p:cNvPr id="602" name="Google Shape;602;p59"/>
          <p:cNvGraphicFramePr/>
          <p:nvPr/>
        </p:nvGraphicFramePr>
        <p:xfrm>
          <a:off x="391458" y="2723278"/>
          <a:ext cx="3000000" cy="3000000"/>
        </p:xfrm>
        <a:graphic>
          <a:graphicData uri="http://schemas.openxmlformats.org/drawingml/2006/table">
            <a:tbl>
              <a:tblPr bandRow="1" firstRow="1">
                <a:noFill/>
                <a:tableStyleId>{E1D9C8E9-B65B-4262-9CB1-04BE612C260E}</a:tableStyleId>
              </a:tblPr>
              <a:tblGrid>
                <a:gridCol w="1625600"/>
                <a:gridCol w="1625600"/>
                <a:gridCol w="2959850"/>
                <a:gridCol w="1694325"/>
                <a:gridCol w="2326350"/>
              </a:tblGrid>
              <a:tr h="370850">
                <a:tc>
                  <a:txBody>
                    <a:bodyPr/>
                    <a:lstStyle/>
                    <a:p>
                      <a:pPr indent="0" lvl="0" marL="0" marR="0" rtl="0" algn="ctr">
                        <a:spcBef>
                          <a:spcPts val="0"/>
                        </a:spcBef>
                        <a:spcAft>
                          <a:spcPts val="0"/>
                        </a:spcAft>
                        <a:buNone/>
                      </a:pPr>
                      <a:r>
                        <a:rPr lang="en-US" sz="1800"/>
                        <a:t>Tranceiver</a:t>
                      </a:r>
                      <a:endParaRPr/>
                    </a:p>
                  </a:txBody>
                  <a:tcPr marT="45725" marB="45725" marR="91450" marL="91450"/>
                </a:tc>
                <a:tc>
                  <a:txBody>
                    <a:bodyPr/>
                    <a:lstStyle/>
                    <a:p>
                      <a:pPr indent="0" lvl="0" marL="0" marR="0" rtl="0" algn="ctr">
                        <a:spcBef>
                          <a:spcPts val="0"/>
                        </a:spcBef>
                        <a:spcAft>
                          <a:spcPts val="0"/>
                        </a:spcAft>
                        <a:buNone/>
                      </a:pPr>
                      <a:r>
                        <a:rPr lang="en-US" sz="1800"/>
                        <a:t>Data rate</a:t>
                      </a:r>
                      <a:endParaRPr/>
                    </a:p>
                  </a:txBody>
                  <a:tcPr marT="45725" marB="45725" marR="91450" marL="91450"/>
                </a:tc>
                <a:tc>
                  <a:txBody>
                    <a:bodyPr/>
                    <a:lstStyle/>
                    <a:p>
                      <a:pPr indent="0" lvl="0" marL="0" marR="0" rtl="0" algn="ctr">
                        <a:spcBef>
                          <a:spcPts val="0"/>
                        </a:spcBef>
                        <a:spcAft>
                          <a:spcPts val="0"/>
                        </a:spcAft>
                        <a:buNone/>
                      </a:pPr>
                      <a:r>
                        <a:rPr lang="en-US" sz="1800"/>
                        <a:t>Terms</a:t>
                      </a:r>
                      <a:endParaRPr/>
                    </a:p>
                  </a:txBody>
                  <a:tcPr marT="45725" marB="45725" marR="91450" marL="91450"/>
                </a:tc>
                <a:tc>
                  <a:txBody>
                    <a:bodyPr/>
                    <a:lstStyle/>
                    <a:p>
                      <a:pPr indent="0" lvl="0" marL="0" marR="0" rtl="0" algn="ctr">
                        <a:spcBef>
                          <a:spcPts val="0"/>
                        </a:spcBef>
                        <a:spcAft>
                          <a:spcPts val="0"/>
                        </a:spcAft>
                        <a:buNone/>
                      </a:pPr>
                      <a:r>
                        <a:rPr lang="en-US" sz="1800"/>
                        <a:t>Jarak</a:t>
                      </a:r>
                      <a:endParaRPr/>
                    </a:p>
                  </a:txBody>
                  <a:tcPr marT="45725" marB="45725" marR="91450" marL="91450"/>
                </a:tc>
                <a:tc>
                  <a:txBody>
                    <a:bodyPr/>
                    <a:lstStyle/>
                    <a:p>
                      <a:pPr indent="0" lvl="0" marL="0" marR="0" rtl="0" algn="ctr">
                        <a:spcBef>
                          <a:spcPts val="0"/>
                        </a:spcBef>
                        <a:spcAft>
                          <a:spcPts val="0"/>
                        </a:spcAft>
                        <a:buNone/>
                      </a:pPr>
                      <a:r>
                        <a:rPr lang="en-US" sz="1800"/>
                        <a:t>Lamda</a:t>
                      </a:r>
                      <a:endParaRPr/>
                    </a:p>
                  </a:txBody>
                  <a:tcPr marT="45725" marB="45725" marR="91450" marL="91450"/>
                </a:tc>
              </a:tr>
              <a:tr h="370850">
                <a:tc>
                  <a:txBody>
                    <a:bodyPr/>
                    <a:lstStyle/>
                    <a:p>
                      <a:pPr indent="0" lvl="0" marL="0" marR="0" rtl="0" algn="l">
                        <a:spcBef>
                          <a:spcPts val="0"/>
                        </a:spcBef>
                        <a:spcAft>
                          <a:spcPts val="0"/>
                        </a:spcAft>
                        <a:buNone/>
                      </a:pPr>
                      <a:r>
                        <a:rPr lang="en-US" sz="1800"/>
                        <a:t>SFP</a:t>
                      </a:r>
                      <a:endParaRPr/>
                    </a:p>
                  </a:txBody>
                  <a:tcPr marT="45725" marB="45725" marR="91450" marL="91450"/>
                </a:tc>
                <a:tc>
                  <a:txBody>
                    <a:bodyPr/>
                    <a:lstStyle/>
                    <a:p>
                      <a:pPr indent="0" lvl="0" marL="0" marR="0" rtl="0" algn="l">
                        <a:spcBef>
                          <a:spcPts val="0"/>
                        </a:spcBef>
                        <a:spcAft>
                          <a:spcPts val="0"/>
                        </a:spcAft>
                        <a:buNone/>
                      </a:pPr>
                      <a:r>
                        <a:rPr b="0" i="0" lang="en-US" sz="1800">
                          <a:solidFill>
                            <a:schemeClr val="dk1"/>
                          </a:solidFill>
                          <a:latin typeface="Calibri"/>
                          <a:ea typeface="Calibri"/>
                          <a:cs typeface="Calibri"/>
                          <a:sym typeface="Calibri"/>
                        </a:rPr>
                        <a:t>55M/622M/</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1.25G/</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2.5G/3G/</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4.25G</a:t>
                      </a:r>
                      <a:endParaRPr/>
                    </a:p>
                  </a:txBody>
                  <a:tcPr marT="45725" marB="45725" marR="91450" marL="91450"/>
                </a:tc>
                <a:tc>
                  <a:txBody>
                    <a:bodyPr/>
                    <a:lstStyle/>
                    <a:p>
                      <a:pPr indent="0" lvl="0" marL="0" marR="0" rtl="0" algn="l">
                        <a:spcBef>
                          <a:spcPts val="0"/>
                        </a:spcBef>
                        <a:spcAft>
                          <a:spcPts val="0"/>
                        </a:spcAft>
                        <a:buNone/>
                      </a:pPr>
                      <a:r>
                        <a:rPr b="0" i="0" lang="en-US" sz="1800">
                          <a:solidFill>
                            <a:schemeClr val="dk1"/>
                          </a:solidFill>
                          <a:latin typeface="Calibri"/>
                          <a:ea typeface="Calibri"/>
                          <a:cs typeface="Calibri"/>
                          <a:sym typeface="Calibri"/>
                        </a:rPr>
                        <a:t>Dual fiber</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Single Fiber/WDM</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CWDM</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DWDM</a:t>
                      </a:r>
                      <a:endParaRPr/>
                    </a:p>
                  </a:txBody>
                  <a:tcPr marT="45725" marB="45725" marR="91450" marL="91450"/>
                </a:tc>
                <a:tc>
                  <a:txBody>
                    <a:bodyPr/>
                    <a:lstStyle/>
                    <a:p>
                      <a:pPr indent="0" lvl="0" marL="0" marR="0" rtl="0" algn="l">
                        <a:spcBef>
                          <a:spcPts val="0"/>
                        </a:spcBef>
                        <a:spcAft>
                          <a:spcPts val="0"/>
                        </a:spcAft>
                        <a:buNone/>
                      </a:pPr>
                      <a:r>
                        <a:rPr b="0" i="0" lang="en-US" sz="1800">
                          <a:solidFill>
                            <a:schemeClr val="dk1"/>
                          </a:solidFill>
                          <a:latin typeface="Calibri"/>
                          <a:ea typeface="Calibri"/>
                          <a:cs typeface="Calibri"/>
                          <a:sym typeface="Calibri"/>
                        </a:rPr>
                        <a:t>00m/2km/</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10km/15km/</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20km/40km/</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60km/80km/</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100km/120km/</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150km</a:t>
                      </a:r>
                      <a:endParaRPr/>
                    </a:p>
                  </a:txBody>
                  <a:tcPr marT="45725" marB="45725" marR="91450" marL="91450"/>
                </a:tc>
                <a:tc>
                  <a:txBody>
                    <a:bodyPr/>
                    <a:lstStyle/>
                    <a:p>
                      <a:pPr indent="0" lvl="0" marL="0" marR="0" rtl="0" algn="l">
                        <a:spcBef>
                          <a:spcPts val="0"/>
                        </a:spcBef>
                        <a:spcAft>
                          <a:spcPts val="0"/>
                        </a:spcAft>
                        <a:buNone/>
                      </a:pPr>
                      <a:r>
                        <a:rPr b="0" i="0" lang="en-US" sz="1800">
                          <a:solidFill>
                            <a:schemeClr val="dk1"/>
                          </a:solidFill>
                          <a:latin typeface="Calibri"/>
                          <a:ea typeface="Calibri"/>
                          <a:cs typeface="Calibri"/>
                          <a:sym typeface="Calibri"/>
                        </a:rPr>
                        <a:t>50nm/1310nm/1550nm</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1310nm/1490nm/1550nm</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1270nm-1610nm</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ITU17~ITU61</a:t>
                      </a:r>
                      <a:endParaRPr/>
                    </a:p>
                  </a:txBody>
                  <a:tcPr marT="45725" marB="45725" marR="91450" marL="91450"/>
                </a:tc>
              </a:tr>
              <a:tr h="370850">
                <a:tc>
                  <a:txBody>
                    <a:bodyPr/>
                    <a:lstStyle/>
                    <a:p>
                      <a:pPr indent="0" lvl="0" marL="0" marR="0" rtl="0" algn="l">
                        <a:spcBef>
                          <a:spcPts val="0"/>
                        </a:spcBef>
                        <a:spcAft>
                          <a:spcPts val="0"/>
                        </a:spcAft>
                        <a:buNone/>
                      </a:pPr>
                      <a:r>
                        <a:rPr lang="en-US" sz="1800"/>
                        <a:t>SFP+</a:t>
                      </a:r>
                      <a:endParaRPr/>
                    </a:p>
                  </a:txBody>
                  <a:tcPr marT="45725" marB="45725" marR="91450" marL="91450"/>
                </a:tc>
                <a:tc>
                  <a:txBody>
                    <a:bodyPr/>
                    <a:lstStyle/>
                    <a:p>
                      <a:pPr indent="0" lvl="0" marL="0" marR="0" rtl="0" algn="l">
                        <a:spcBef>
                          <a:spcPts val="0"/>
                        </a:spcBef>
                        <a:spcAft>
                          <a:spcPts val="0"/>
                        </a:spcAft>
                        <a:buNone/>
                      </a:pPr>
                      <a:r>
                        <a:rPr b="0" i="0" lang="en-US" sz="1800">
                          <a:solidFill>
                            <a:schemeClr val="dk1"/>
                          </a:solidFill>
                          <a:latin typeface="Calibri"/>
                          <a:ea typeface="Calibri"/>
                          <a:cs typeface="Calibri"/>
                          <a:sym typeface="Calibri"/>
                        </a:rPr>
                        <a:t>6G/8.5G/10G</a:t>
                      </a:r>
                      <a:endParaRPr sz="1800"/>
                    </a:p>
                  </a:txBody>
                  <a:tcPr marT="45725" marB="45725" marR="91450" marL="91450"/>
                </a:tc>
                <a:tc>
                  <a:txBody>
                    <a:bodyPr/>
                    <a:lstStyle/>
                    <a:p>
                      <a:pPr indent="0" lvl="0" marL="0" marR="0" rtl="0" algn="l">
                        <a:spcBef>
                          <a:spcPts val="0"/>
                        </a:spcBef>
                        <a:spcAft>
                          <a:spcPts val="0"/>
                        </a:spcAft>
                        <a:buNone/>
                      </a:pPr>
                      <a:r>
                        <a:rPr b="0" i="0" lang="en-US" sz="1800">
                          <a:solidFill>
                            <a:schemeClr val="dk1"/>
                          </a:solidFill>
                          <a:latin typeface="Calibri"/>
                          <a:ea typeface="Calibri"/>
                          <a:cs typeface="Calibri"/>
                          <a:sym typeface="Calibri"/>
                        </a:rPr>
                        <a:t>Dual fiber</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Single Fiber/WDM</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CWDM</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DWDM</a:t>
                      </a:r>
                      <a:endParaRPr/>
                    </a:p>
                  </a:txBody>
                  <a:tcPr marT="45725" marB="45725" marR="91450" marL="91450"/>
                </a:tc>
                <a:tc>
                  <a:txBody>
                    <a:bodyPr/>
                    <a:lstStyle/>
                    <a:p>
                      <a:pPr indent="0" lvl="0" marL="0" marR="0" rtl="0" algn="l">
                        <a:spcBef>
                          <a:spcPts val="0"/>
                        </a:spcBef>
                        <a:spcAft>
                          <a:spcPts val="0"/>
                        </a:spcAft>
                        <a:buNone/>
                      </a:pPr>
                      <a:r>
                        <a:rPr b="0" i="0" lang="en-US" sz="1800">
                          <a:solidFill>
                            <a:schemeClr val="dk1"/>
                          </a:solidFill>
                          <a:latin typeface="Calibri"/>
                          <a:ea typeface="Calibri"/>
                          <a:cs typeface="Calibri"/>
                          <a:sym typeface="Calibri"/>
                        </a:rPr>
                        <a:t>220m/300m/</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2km/10km/</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20km/40km/</a:t>
                      </a:r>
                      <a:endParaRPr/>
                    </a:p>
                    <a:p>
                      <a:pPr indent="0" lvl="0" marL="0" marR="0" rtl="0" algn="l">
                        <a:spcBef>
                          <a:spcPts val="0"/>
                        </a:spcBef>
                        <a:spcAft>
                          <a:spcPts val="0"/>
                        </a:spcAft>
                        <a:buNone/>
                      </a:pPr>
                      <a:r>
                        <a:rPr b="0" i="0" lang="en-US" sz="1800">
                          <a:solidFill>
                            <a:schemeClr val="dk1"/>
                          </a:solidFill>
                          <a:latin typeface="Calibri"/>
                          <a:ea typeface="Calibri"/>
                          <a:cs typeface="Calibri"/>
                          <a:sym typeface="Calibri"/>
                        </a:rPr>
                        <a:t>60km/80km</a:t>
                      </a:r>
                      <a:endParaRPr/>
                    </a:p>
                  </a:txBody>
                  <a:tcPr marT="45725" marB="45725" marR="91450" marL="91450"/>
                </a:tc>
                <a:tc>
                  <a:txBody>
                    <a:bodyPr/>
                    <a:lstStyle/>
                    <a:p>
                      <a:pPr indent="0" lvl="0" marL="0" marR="0" rtl="0" algn="l">
                        <a:spcBef>
                          <a:spcPts val="0"/>
                        </a:spcBef>
                        <a:spcAft>
                          <a:spcPts val="0"/>
                        </a:spcAft>
                        <a:buNone/>
                      </a:pPr>
                      <a:r>
                        <a:rPr b="0" i="0" lang="en-US" sz="1800">
                          <a:solidFill>
                            <a:schemeClr val="dk1"/>
                          </a:solidFill>
                          <a:latin typeface="Calibri"/>
                          <a:ea typeface="Calibri"/>
                          <a:cs typeface="Calibri"/>
                          <a:sym typeface="Calibri"/>
                        </a:rPr>
                        <a:t>850nm/1310nm/1550nm</a:t>
                      </a:r>
                      <a:br>
                        <a:rPr lang="en-US" sz="1800"/>
                      </a:br>
                      <a:r>
                        <a:rPr b="0" i="0" lang="en-US" sz="1800">
                          <a:solidFill>
                            <a:schemeClr val="dk1"/>
                          </a:solidFill>
                          <a:latin typeface="Calibri"/>
                          <a:ea typeface="Calibri"/>
                          <a:cs typeface="Calibri"/>
                          <a:sym typeface="Calibri"/>
                        </a:rPr>
                        <a:t>1270nm/1330nm</a:t>
                      </a:r>
                      <a:br>
                        <a:rPr lang="en-US" sz="1800"/>
                      </a:br>
                      <a:r>
                        <a:rPr b="0" i="0" lang="en-US" sz="1800">
                          <a:solidFill>
                            <a:schemeClr val="dk1"/>
                          </a:solidFill>
                          <a:latin typeface="Calibri"/>
                          <a:ea typeface="Calibri"/>
                          <a:cs typeface="Calibri"/>
                          <a:sym typeface="Calibri"/>
                        </a:rPr>
                        <a:t>1270nm-1330nm</a:t>
                      </a:r>
                      <a:br>
                        <a:rPr lang="en-US" sz="1800"/>
                      </a:br>
                      <a:r>
                        <a:rPr b="0" i="0" lang="en-US" sz="1800">
                          <a:solidFill>
                            <a:schemeClr val="dk1"/>
                          </a:solidFill>
                          <a:latin typeface="Calibri"/>
                          <a:ea typeface="Calibri"/>
                          <a:cs typeface="Calibri"/>
                          <a:sym typeface="Calibri"/>
                        </a:rPr>
                        <a:t>ITU17~ITU61</a:t>
                      </a:r>
                      <a:endParaRPr sz="1800"/>
                    </a:p>
                  </a:txBody>
                  <a:tcPr marT="45725" marB="45725" marR="91450" marL="91450"/>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60"/>
          <p:cNvSpPr txBox="1"/>
          <p:nvPr>
            <p:ph type="title"/>
          </p:nvPr>
        </p:nvSpPr>
        <p:spPr>
          <a:xfrm>
            <a:off x="3971364" y="2946960"/>
            <a:ext cx="4204448"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7030A0"/>
              </a:buClr>
              <a:buSzPts val="4400"/>
              <a:buFont typeface="Calibri"/>
              <a:buNone/>
            </a:pPr>
            <a:r>
              <a:rPr b="1" lang="en-US">
                <a:solidFill>
                  <a:srgbClr val="7030A0"/>
                </a:solidFill>
              </a:rPr>
              <a:t>TERIMA KASIH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2018-05-05T03:17:26Z</dcterms:created>
  <dc:creator>arbudiman</dc:creator>
</cp:coreProperties>
</file>